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2" r:id="rId1"/>
  </p:sldMasterIdLst>
  <p:notesMasterIdLst>
    <p:notesMasterId r:id="rId3"/>
  </p:notesMasterIdLst>
  <p:sldIdLst>
    <p:sldId id="258" r:id="rId2"/>
  </p:sldIdLst>
  <p:sldSz cx="12801600" cy="9601200" type="A3"/>
  <p:notesSz cx="6886575" cy="10018713"/>
  <p:embeddedFontLst>
    <p:embeddedFont>
      <p:font typeface="Inter Bold" panose="020B0604020202020204" charset="0"/>
      <p:regular r:id="rId4"/>
      <p:bold r:id="rId5"/>
    </p:embeddedFont>
    <p:embeddedFont>
      <p:font typeface="Inter Heavy" panose="020B0604020202020204" charset="0"/>
      <p:regular r:id="rId6"/>
      <p:bold r:id="rId7"/>
      <p:italic r:id="rId8"/>
      <p:boldItalic r:id="rId9"/>
    </p:embeddedFont>
    <p:embeddedFont>
      <p:font typeface="Inter Light" panose="020B0604020202020204" charset="0"/>
      <p:regular r:id="rId10"/>
    </p:embeddedFont>
    <p:embeddedFont>
      <p:font typeface="Interstate Regular" panose="02000503020000020004" pitchFamily="50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9" userDrawn="1">
          <p15:clr>
            <a:srgbClr val="A4A3A4"/>
          </p15:clr>
        </p15:guide>
        <p15:guide id="2" pos="4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8C9"/>
    <a:srgbClr val="6FA32E"/>
    <a:srgbClr val="DCEA91"/>
    <a:srgbClr val="C7B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5" autoAdjust="0"/>
    <p:restoredTop sz="94612" autoAdjust="0"/>
  </p:normalViewPr>
  <p:slideViewPr>
    <p:cSldViewPr>
      <p:cViewPr>
        <p:scale>
          <a:sx n="75" d="100"/>
          <a:sy n="75" d="100"/>
        </p:scale>
        <p:origin x="84" y="426"/>
      </p:cViewPr>
      <p:guideLst>
        <p:guide orient="horz" pos="1939"/>
        <p:guide pos="4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E727635D-CF18-044F-B26A-D3BC3D34BC5E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61DC112-9DEC-B145-975C-17119AA0CD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72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9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F6546EF-FFB1-15E6-47BC-31E87E9DE17B}"/>
              </a:ext>
            </a:extLst>
          </p:cNvPr>
          <p:cNvSpPr/>
          <p:nvPr userDrawn="1"/>
        </p:nvSpPr>
        <p:spPr>
          <a:xfrm>
            <a:off x="5009665" y="3494415"/>
            <a:ext cx="2917457" cy="186437"/>
          </a:xfrm>
          <a:prstGeom prst="roundRect">
            <a:avLst/>
          </a:prstGeom>
          <a:solidFill>
            <a:srgbClr val="C7B7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FA0DB7D1-759C-6196-5BC2-B5294B36C534}"/>
              </a:ext>
            </a:extLst>
          </p:cNvPr>
          <p:cNvSpPr txBox="1"/>
          <p:nvPr userDrawn="1"/>
        </p:nvSpPr>
        <p:spPr>
          <a:xfrm>
            <a:off x="630102" y="1258981"/>
            <a:ext cx="11547328" cy="1164640"/>
          </a:xfrm>
          <a:prstGeom prst="rect">
            <a:avLst/>
          </a:prstGeom>
        </p:spPr>
        <p:txBody>
          <a:bodyPr lIns="45611" tIns="45611" rIns="45611" bIns="45611" rtlCol="0" anchor="ctr"/>
          <a:lstStyle/>
          <a:p>
            <a:pPr algn="ctr">
              <a:lnSpc>
                <a:spcPts val="1218"/>
              </a:lnSpc>
            </a:pPr>
            <a:endParaRPr sz="20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BA2ED37-94EA-78D5-B2AA-16499A63637B}"/>
              </a:ext>
            </a:extLst>
          </p:cNvPr>
          <p:cNvSpPr/>
          <p:nvPr userDrawn="1"/>
        </p:nvSpPr>
        <p:spPr>
          <a:xfrm>
            <a:off x="4980575" y="1175736"/>
            <a:ext cx="2917457" cy="186437"/>
          </a:xfrm>
          <a:prstGeom prst="roundRect">
            <a:avLst/>
          </a:prstGeom>
          <a:solidFill>
            <a:srgbClr val="DCEA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84B4F85-ADB2-4BE0-982F-36861F759C4C}"/>
              </a:ext>
            </a:extLst>
          </p:cNvPr>
          <p:cNvGrpSpPr/>
          <p:nvPr userDrawn="1"/>
        </p:nvGrpSpPr>
        <p:grpSpPr>
          <a:xfrm rot="660597">
            <a:off x="-2363083" y="-2622539"/>
            <a:ext cx="4847121" cy="4165854"/>
            <a:chOff x="-1046890" y="-1179557"/>
            <a:chExt cx="2466128" cy="2310954"/>
          </a:xfrm>
        </p:grpSpPr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2E4274A0-9E8D-256F-06E0-6B5D67011843}"/>
                </a:ext>
              </a:extLst>
            </p:cNvPr>
            <p:cNvSpPr/>
            <p:nvPr/>
          </p:nvSpPr>
          <p:spPr>
            <a:xfrm rot="-2329825">
              <a:off x="-527644" y="-151747"/>
              <a:ext cx="1946882" cy="1211934"/>
            </a:xfrm>
            <a:custGeom>
              <a:avLst/>
              <a:gdLst/>
              <a:ahLst/>
              <a:cxnLst/>
              <a:rect l="l" t="t" r="r" b="b"/>
              <a:pathLst>
                <a:path w="1946882" h="1211934">
                  <a:moveTo>
                    <a:pt x="0" y="0"/>
                  </a:moveTo>
                  <a:lnTo>
                    <a:pt x="1946883" y="0"/>
                  </a:lnTo>
                  <a:lnTo>
                    <a:pt x="1946883" y="1211934"/>
                  </a:lnTo>
                  <a:lnTo>
                    <a:pt x="0" y="1211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2A34EBF-0092-557B-82DE-1F9E2C7F52D5}"/>
                </a:ext>
              </a:extLst>
            </p:cNvPr>
            <p:cNvSpPr/>
            <p:nvPr/>
          </p:nvSpPr>
          <p:spPr>
            <a:xfrm rot="2700000">
              <a:off x="-1218767" y="-1007680"/>
              <a:ext cx="2310954" cy="1967200"/>
            </a:xfrm>
            <a:custGeom>
              <a:avLst/>
              <a:gdLst/>
              <a:ahLst/>
              <a:cxnLst/>
              <a:rect l="l" t="t" r="r" b="b"/>
              <a:pathLst>
                <a:path w="2310954" h="1967200">
                  <a:moveTo>
                    <a:pt x="0" y="0"/>
                  </a:moveTo>
                  <a:lnTo>
                    <a:pt x="2310954" y="0"/>
                  </a:lnTo>
                  <a:lnTo>
                    <a:pt x="2310954" y="1967200"/>
                  </a:lnTo>
                  <a:lnTo>
                    <a:pt x="0" y="196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EBF88F9-C47C-EB09-D653-64CCF535BBB0}"/>
              </a:ext>
            </a:extLst>
          </p:cNvPr>
          <p:cNvGrpSpPr/>
          <p:nvPr userDrawn="1"/>
        </p:nvGrpSpPr>
        <p:grpSpPr>
          <a:xfrm>
            <a:off x="10073366" y="-2956527"/>
            <a:ext cx="4672431" cy="4442769"/>
            <a:chOff x="6709173" y="-1165579"/>
            <a:chExt cx="2142865" cy="2407846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137A641-1AEE-4CA1-9F3E-744E66305E80}"/>
                </a:ext>
              </a:extLst>
            </p:cNvPr>
            <p:cNvSpPr/>
            <p:nvPr/>
          </p:nvSpPr>
          <p:spPr>
            <a:xfrm rot="-9682747">
              <a:off x="6709173" y="-581847"/>
              <a:ext cx="2142865" cy="1824114"/>
            </a:xfrm>
            <a:custGeom>
              <a:avLst/>
              <a:gdLst/>
              <a:ahLst/>
              <a:cxnLst/>
              <a:rect l="l" t="t" r="r" b="b"/>
              <a:pathLst>
                <a:path w="2142865" h="1824114">
                  <a:moveTo>
                    <a:pt x="0" y="0"/>
                  </a:moveTo>
                  <a:lnTo>
                    <a:pt x="2142865" y="0"/>
                  </a:lnTo>
                  <a:lnTo>
                    <a:pt x="2142865" y="1824114"/>
                  </a:lnTo>
                  <a:lnTo>
                    <a:pt x="0" y="1824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58E3491-04C2-FF35-9C1D-063AE39DAD0A}"/>
                </a:ext>
              </a:extLst>
            </p:cNvPr>
            <p:cNvSpPr/>
            <p:nvPr/>
          </p:nvSpPr>
          <p:spPr>
            <a:xfrm rot="-3716865" flipV="1">
              <a:off x="6373071" y="-720873"/>
              <a:ext cx="2356062" cy="1466649"/>
            </a:xfrm>
            <a:custGeom>
              <a:avLst/>
              <a:gdLst/>
              <a:ahLst/>
              <a:cxnLst/>
              <a:rect l="l" t="t" r="r" b="b"/>
              <a:pathLst>
                <a:path w="2356062" h="1466649">
                  <a:moveTo>
                    <a:pt x="0" y="1466649"/>
                  </a:moveTo>
                  <a:lnTo>
                    <a:pt x="2356062" y="1466649"/>
                  </a:lnTo>
                  <a:lnTo>
                    <a:pt x="2356062" y="0"/>
                  </a:lnTo>
                  <a:lnTo>
                    <a:pt x="0" y="0"/>
                  </a:lnTo>
                  <a:lnTo>
                    <a:pt x="0" y="1466649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2D118D0-928F-DA8A-A6F4-B3D380C83E0E}"/>
              </a:ext>
            </a:extLst>
          </p:cNvPr>
          <p:cNvGrpSpPr/>
          <p:nvPr userDrawn="1"/>
        </p:nvGrpSpPr>
        <p:grpSpPr>
          <a:xfrm rot="21115962">
            <a:off x="8458153" y="6126734"/>
            <a:ext cx="5724227" cy="5178121"/>
            <a:chOff x="4599825" y="8325535"/>
            <a:chExt cx="3727661" cy="3060475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8B51DB3-A229-CF34-72D2-56C15F01B666}"/>
                </a:ext>
              </a:extLst>
            </p:cNvPr>
            <p:cNvSpPr/>
            <p:nvPr/>
          </p:nvSpPr>
          <p:spPr>
            <a:xfrm rot="7383055">
              <a:off x="4065378" y="8859982"/>
              <a:ext cx="2831510" cy="1762615"/>
            </a:xfrm>
            <a:custGeom>
              <a:avLst/>
              <a:gdLst/>
              <a:ahLst/>
              <a:cxnLst/>
              <a:rect l="l" t="t" r="r" b="b"/>
              <a:pathLst>
                <a:path w="2831510" h="1762615">
                  <a:moveTo>
                    <a:pt x="0" y="0"/>
                  </a:moveTo>
                  <a:lnTo>
                    <a:pt x="2831509" y="0"/>
                  </a:lnTo>
                  <a:lnTo>
                    <a:pt x="2831509" y="1762615"/>
                  </a:lnTo>
                  <a:lnTo>
                    <a:pt x="0" y="1762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F4116B7-5ACD-6D47-FD9B-5C0BF26EBA16}"/>
                </a:ext>
              </a:extLst>
            </p:cNvPr>
            <p:cNvSpPr/>
            <p:nvPr/>
          </p:nvSpPr>
          <p:spPr>
            <a:xfrm rot="-9687687">
              <a:off x="4929141" y="8471930"/>
              <a:ext cx="3398345" cy="2914080"/>
            </a:xfrm>
            <a:custGeom>
              <a:avLst/>
              <a:gdLst/>
              <a:ahLst/>
              <a:cxnLst/>
              <a:rect l="l" t="t" r="r" b="b"/>
              <a:pathLst>
                <a:path w="3398345" h="2914080">
                  <a:moveTo>
                    <a:pt x="0" y="0"/>
                  </a:moveTo>
                  <a:lnTo>
                    <a:pt x="3398345" y="0"/>
                  </a:lnTo>
                  <a:lnTo>
                    <a:pt x="3398345" y="2914080"/>
                  </a:lnTo>
                  <a:lnTo>
                    <a:pt x="0" y="2914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4">
            <a:extLst>
              <a:ext uri="{FF2B5EF4-FFF2-40B4-BE49-F238E27FC236}">
                <a16:creationId xmlns:a16="http://schemas.microsoft.com/office/drawing/2014/main" id="{E248FF66-591D-676A-BC33-3E1DE3F5F257}"/>
              </a:ext>
            </a:extLst>
          </p:cNvPr>
          <p:cNvSpPr txBox="1"/>
          <p:nvPr userDrawn="1"/>
        </p:nvSpPr>
        <p:spPr>
          <a:xfrm>
            <a:off x="1074146" y="1434310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Lundi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D1CB0780-13D1-A260-0B8F-8FC1C90AC38E}"/>
              </a:ext>
            </a:extLst>
          </p:cNvPr>
          <p:cNvSpPr txBox="1"/>
          <p:nvPr userDrawn="1"/>
        </p:nvSpPr>
        <p:spPr>
          <a:xfrm>
            <a:off x="3572790" y="1425711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Mardi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39CF32A5-5200-F442-8B21-9680F676BCBB}"/>
              </a:ext>
            </a:extLst>
          </p:cNvPr>
          <p:cNvSpPr txBox="1"/>
          <p:nvPr userDrawn="1"/>
        </p:nvSpPr>
        <p:spPr>
          <a:xfrm>
            <a:off x="5681451" y="1434310"/>
            <a:ext cx="141436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Mercredi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01CF9816-2BBE-835C-5040-1C3119963283}"/>
              </a:ext>
            </a:extLst>
          </p:cNvPr>
          <p:cNvSpPr txBox="1"/>
          <p:nvPr userDrawn="1"/>
        </p:nvSpPr>
        <p:spPr>
          <a:xfrm>
            <a:off x="8018585" y="1434310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Jeudi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F3AD0609-5A61-2399-1960-C23ACEEE0DBE}"/>
              </a:ext>
            </a:extLst>
          </p:cNvPr>
          <p:cNvSpPr txBox="1"/>
          <p:nvPr userDrawn="1"/>
        </p:nvSpPr>
        <p:spPr>
          <a:xfrm>
            <a:off x="10284301" y="1434310"/>
            <a:ext cx="149500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Vendredi</a:t>
            </a:r>
          </a:p>
        </p:txBody>
      </p:sp>
      <p:sp>
        <p:nvSpPr>
          <p:cNvPr id="24" name="TextBox 48">
            <a:extLst>
              <a:ext uri="{FF2B5EF4-FFF2-40B4-BE49-F238E27FC236}">
                <a16:creationId xmlns:a16="http://schemas.microsoft.com/office/drawing/2014/main" id="{9B5FDD7C-D93E-5C35-ADC7-A8C9F4A1A4C8}"/>
              </a:ext>
            </a:extLst>
          </p:cNvPr>
          <p:cNvSpPr txBox="1"/>
          <p:nvPr userDrawn="1"/>
        </p:nvSpPr>
        <p:spPr>
          <a:xfrm>
            <a:off x="1074146" y="3766400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Lundi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39FF8862-5467-8553-47FC-65F401AF3242}"/>
              </a:ext>
            </a:extLst>
          </p:cNvPr>
          <p:cNvSpPr txBox="1"/>
          <p:nvPr userDrawn="1"/>
        </p:nvSpPr>
        <p:spPr>
          <a:xfrm>
            <a:off x="3572790" y="3757801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Mardi</a:t>
            </a:r>
          </a:p>
        </p:txBody>
      </p:sp>
      <p:sp>
        <p:nvSpPr>
          <p:cNvPr id="26" name="TextBox 50">
            <a:extLst>
              <a:ext uri="{FF2B5EF4-FFF2-40B4-BE49-F238E27FC236}">
                <a16:creationId xmlns:a16="http://schemas.microsoft.com/office/drawing/2014/main" id="{5A6FA6C8-D051-A91C-94FC-614ED49F9DBB}"/>
              </a:ext>
            </a:extLst>
          </p:cNvPr>
          <p:cNvSpPr txBox="1"/>
          <p:nvPr userDrawn="1"/>
        </p:nvSpPr>
        <p:spPr>
          <a:xfrm>
            <a:off x="5681451" y="3766400"/>
            <a:ext cx="141436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Mercredi</a:t>
            </a:r>
          </a:p>
        </p:txBody>
      </p:sp>
      <p:sp>
        <p:nvSpPr>
          <p:cNvPr id="27" name="TextBox 51">
            <a:extLst>
              <a:ext uri="{FF2B5EF4-FFF2-40B4-BE49-F238E27FC236}">
                <a16:creationId xmlns:a16="http://schemas.microsoft.com/office/drawing/2014/main" id="{7C263090-A65A-FDC2-584B-4F8270E8E0FB}"/>
              </a:ext>
            </a:extLst>
          </p:cNvPr>
          <p:cNvSpPr txBox="1"/>
          <p:nvPr userDrawn="1"/>
        </p:nvSpPr>
        <p:spPr>
          <a:xfrm>
            <a:off x="8018585" y="3766400"/>
            <a:ext cx="118589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Jeudi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C679E4A3-82EC-5585-5C0C-A2283D4C99BE}"/>
              </a:ext>
            </a:extLst>
          </p:cNvPr>
          <p:cNvSpPr txBox="1"/>
          <p:nvPr userDrawn="1"/>
        </p:nvSpPr>
        <p:spPr>
          <a:xfrm>
            <a:off x="10284301" y="3766400"/>
            <a:ext cx="1495000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"/>
              </a:lnSpc>
            </a:pPr>
            <a:r>
              <a:rPr lang="en-US" sz="1400" b="1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Vendredi</a:t>
            </a:r>
          </a:p>
        </p:txBody>
      </p:sp>
      <p:sp>
        <p:nvSpPr>
          <p:cNvPr id="29" name="AutoShape 180">
            <a:extLst>
              <a:ext uri="{FF2B5EF4-FFF2-40B4-BE49-F238E27FC236}">
                <a16:creationId xmlns:a16="http://schemas.microsoft.com/office/drawing/2014/main" id="{FD92E077-BB1C-C5D3-5024-903D48284E3A}"/>
              </a:ext>
            </a:extLst>
          </p:cNvPr>
          <p:cNvSpPr/>
          <p:nvPr userDrawn="1"/>
        </p:nvSpPr>
        <p:spPr>
          <a:xfrm>
            <a:off x="10950666" y="9244909"/>
            <a:ext cx="11408" cy="6046"/>
          </a:xfrm>
          <a:prstGeom prst="line">
            <a:avLst/>
          </a:prstGeom>
          <a:ln w="9525" cap="rnd">
            <a:solidFill>
              <a:srgbClr val="0D37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1B604814-8F33-70FA-380C-BE3B57288098}"/>
              </a:ext>
            </a:extLst>
          </p:cNvPr>
          <p:cNvGrpSpPr/>
          <p:nvPr userDrawn="1"/>
        </p:nvGrpSpPr>
        <p:grpSpPr>
          <a:xfrm>
            <a:off x="-938673" y="6312963"/>
            <a:ext cx="5277175" cy="4585306"/>
            <a:chOff x="-939760" y="8177931"/>
            <a:chExt cx="3830133" cy="3284339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CA2AB19-DA35-FD82-6C8C-3A393BDEA22B}"/>
                </a:ext>
              </a:extLst>
            </p:cNvPr>
            <p:cNvSpPr/>
            <p:nvPr/>
          </p:nvSpPr>
          <p:spPr>
            <a:xfrm rot="14128520">
              <a:off x="-210855" y="8814058"/>
              <a:ext cx="3191277" cy="1986570"/>
            </a:xfrm>
            <a:custGeom>
              <a:avLst/>
              <a:gdLst/>
              <a:ahLst/>
              <a:cxnLst/>
              <a:rect l="l" t="t" r="r" b="b"/>
              <a:pathLst>
                <a:path w="3191277" h="1986570">
                  <a:moveTo>
                    <a:pt x="0" y="0"/>
                  </a:moveTo>
                  <a:lnTo>
                    <a:pt x="3191277" y="0"/>
                  </a:lnTo>
                  <a:lnTo>
                    <a:pt x="3191277" y="1986570"/>
                  </a:lnTo>
                  <a:lnTo>
                    <a:pt x="0" y="1986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000" dirty="0"/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id="{CDAC4A25-F18B-0319-DE17-FA060AD97E4C}"/>
                </a:ext>
              </a:extLst>
            </p:cNvPr>
            <p:cNvSpPr/>
            <p:nvPr/>
          </p:nvSpPr>
          <p:spPr>
            <a:xfrm rot="11430753">
              <a:off x="-939760" y="8177931"/>
              <a:ext cx="3830133" cy="3284339"/>
            </a:xfrm>
            <a:custGeom>
              <a:avLst/>
              <a:gdLst/>
              <a:ahLst/>
              <a:cxnLst/>
              <a:rect l="l" t="t" r="r" b="b"/>
              <a:pathLst>
                <a:path w="3830133" h="3284339">
                  <a:moveTo>
                    <a:pt x="0" y="0"/>
                  </a:moveTo>
                  <a:lnTo>
                    <a:pt x="3830132" y="0"/>
                  </a:lnTo>
                  <a:lnTo>
                    <a:pt x="3830132" y="3284339"/>
                  </a:lnTo>
                  <a:lnTo>
                    <a:pt x="0" y="3284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2400" dirty="0"/>
            </a:p>
          </p:txBody>
        </p:sp>
      </p:grpSp>
      <p:sp>
        <p:nvSpPr>
          <p:cNvPr id="47" name="TextBox 204">
            <a:extLst>
              <a:ext uri="{FF2B5EF4-FFF2-40B4-BE49-F238E27FC236}">
                <a16:creationId xmlns:a16="http://schemas.microsoft.com/office/drawing/2014/main" id="{98D8C721-66A5-A4E2-2D2C-9271ABCDD950}"/>
              </a:ext>
            </a:extLst>
          </p:cNvPr>
          <p:cNvSpPr txBox="1"/>
          <p:nvPr userDrawn="1"/>
        </p:nvSpPr>
        <p:spPr>
          <a:xfrm>
            <a:off x="5434796" y="236618"/>
            <a:ext cx="193793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32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MENU</a:t>
            </a:r>
          </a:p>
        </p:txBody>
      </p:sp>
      <p:grpSp>
        <p:nvGrpSpPr>
          <p:cNvPr id="48" name="Group 205">
            <a:extLst>
              <a:ext uri="{FF2B5EF4-FFF2-40B4-BE49-F238E27FC236}">
                <a16:creationId xmlns:a16="http://schemas.microsoft.com/office/drawing/2014/main" id="{98E71AB6-FD6D-4CA6-2790-36B996CC07F2}"/>
              </a:ext>
            </a:extLst>
          </p:cNvPr>
          <p:cNvGrpSpPr/>
          <p:nvPr userDrawn="1"/>
        </p:nvGrpSpPr>
        <p:grpSpPr>
          <a:xfrm>
            <a:off x="9513123" y="8714260"/>
            <a:ext cx="3229177" cy="576713"/>
            <a:chOff x="225136" y="-193211"/>
            <a:chExt cx="2328854" cy="422964"/>
          </a:xfrm>
        </p:grpSpPr>
        <p:sp>
          <p:nvSpPr>
            <p:cNvPr id="49" name="TextBox 206">
              <a:extLst>
                <a:ext uri="{FF2B5EF4-FFF2-40B4-BE49-F238E27FC236}">
                  <a16:creationId xmlns:a16="http://schemas.microsoft.com/office/drawing/2014/main" id="{F8EC9A5B-15C9-08A6-5E9F-8A7DC65A4C0E}"/>
                </a:ext>
              </a:extLst>
            </p:cNvPr>
            <p:cNvSpPr txBox="1"/>
            <p:nvPr/>
          </p:nvSpPr>
          <p:spPr>
            <a:xfrm>
              <a:off x="225136" y="-193211"/>
              <a:ext cx="2328854" cy="759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03"/>
                </a:lnSpc>
                <a:spcBef>
                  <a:spcPct val="0"/>
                </a:spcBef>
              </a:pPr>
              <a:r>
                <a:rPr lang="en-US" sz="1200" b="1" u="none" strike="noStrike" dirty="0">
                  <a:solidFill>
                    <a:srgbClr val="542583"/>
                  </a:solidFill>
                  <a:latin typeface="Inter Bold"/>
                  <a:ea typeface="Inter Bold"/>
                  <a:cs typeface="Inter Bold"/>
                  <a:sym typeface="Inter Bold"/>
                </a:rPr>
                <a:t>CONTACTEZ LE SERVICE  RESTAURATION</a:t>
              </a:r>
            </a:p>
          </p:txBody>
        </p:sp>
        <p:sp>
          <p:nvSpPr>
            <p:cNvPr id="50" name="TextBox 207">
              <a:extLst>
                <a:ext uri="{FF2B5EF4-FFF2-40B4-BE49-F238E27FC236}">
                  <a16:creationId xmlns:a16="http://schemas.microsoft.com/office/drawing/2014/main" id="{A1D938C0-2443-9C4C-93FB-A26A10CC3A1E}"/>
                </a:ext>
              </a:extLst>
            </p:cNvPr>
            <p:cNvSpPr txBox="1"/>
            <p:nvPr/>
          </p:nvSpPr>
          <p:spPr>
            <a:xfrm>
              <a:off x="425454" y="-67687"/>
              <a:ext cx="1945917" cy="297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3"/>
                </a:lnSpc>
              </a:pPr>
              <a:endParaRPr lang="en-US" sz="1200" b="1" dirty="0">
                <a:solidFill>
                  <a:srgbClr val="542583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  <a:p>
              <a:pPr algn="ctr">
                <a:lnSpc>
                  <a:spcPts val="523"/>
                </a:lnSpc>
              </a:pPr>
              <a:r>
                <a:rPr lang="en-US" sz="1200" b="1" dirty="0">
                  <a:solidFill>
                    <a:srgbClr val="542583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cuisine.centrale@lacouronne.fr</a:t>
              </a:r>
            </a:p>
            <a:p>
              <a:pPr algn="ctr">
                <a:lnSpc>
                  <a:spcPts val="523"/>
                </a:lnSpc>
              </a:pPr>
              <a:endParaRPr lang="en-US" sz="1200" b="1" dirty="0">
                <a:solidFill>
                  <a:srgbClr val="542583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  <a:p>
              <a:pPr algn="ctr">
                <a:lnSpc>
                  <a:spcPts val="523"/>
                </a:lnSpc>
              </a:pPr>
              <a:endParaRPr lang="en-US" sz="1200" b="1" dirty="0">
                <a:solidFill>
                  <a:srgbClr val="542583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  <a:p>
              <a:pPr algn="ctr">
                <a:lnSpc>
                  <a:spcPts val="523"/>
                </a:lnSpc>
              </a:pPr>
              <a:endParaRPr lang="en-US" sz="1200" b="1" dirty="0">
                <a:solidFill>
                  <a:srgbClr val="542583"/>
                </a:solidFill>
                <a:latin typeface="Inter Light"/>
                <a:ea typeface="Inter Light"/>
                <a:cs typeface="Inter Light"/>
                <a:sym typeface="Inter Light"/>
              </a:endParaRPr>
            </a:p>
            <a:p>
              <a:pPr algn="ctr">
                <a:lnSpc>
                  <a:spcPts val="523"/>
                </a:lnSpc>
              </a:pPr>
              <a:r>
                <a:rPr lang="en-US" sz="1200" b="1" dirty="0">
                  <a:solidFill>
                    <a:srgbClr val="542583"/>
                  </a:solidFill>
                  <a:latin typeface="Inter Light"/>
                  <a:ea typeface="Inter Light"/>
                  <a:cs typeface="Inter Light"/>
                  <a:sym typeface="Inter Light"/>
                </a:rPr>
                <a:t>09 66 43 48 64 </a:t>
              </a:r>
            </a:p>
          </p:txBody>
        </p:sp>
      </p:grpSp>
      <p:sp>
        <p:nvSpPr>
          <p:cNvPr id="51" name="TextBox 217">
            <a:extLst>
              <a:ext uri="{FF2B5EF4-FFF2-40B4-BE49-F238E27FC236}">
                <a16:creationId xmlns:a16="http://schemas.microsoft.com/office/drawing/2014/main" id="{1EE9D309-4CAA-B9FB-2174-7935A4DA4C66}"/>
              </a:ext>
            </a:extLst>
          </p:cNvPr>
          <p:cNvSpPr txBox="1"/>
          <p:nvPr userDrawn="1"/>
        </p:nvSpPr>
        <p:spPr>
          <a:xfrm>
            <a:off x="396462" y="6771458"/>
            <a:ext cx="2841665" cy="27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"/>
              </a:lnSpc>
              <a:spcBef>
                <a:spcPct val="0"/>
              </a:spcBef>
            </a:pPr>
            <a:r>
              <a:rPr lang="en-US" sz="1000" b="1" i="0" u="none" strike="noStrike" kern="1200" dirty="0" err="1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Toutes</a:t>
            </a: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les </a:t>
            </a:r>
            <a:r>
              <a:rPr lang="en-US" sz="1000" b="1" i="0" u="none" strike="noStrike" kern="1200" dirty="0" err="1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viandes</a:t>
            </a: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1000" b="1" i="0" u="none" strike="noStrike" kern="1200" dirty="0" err="1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préparées</a:t>
            </a: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au  restaurant </a:t>
            </a:r>
          </a:p>
          <a:p>
            <a:pPr marL="0" lvl="0" indent="0" algn="l">
              <a:lnSpc>
                <a:spcPts val="700"/>
              </a:lnSpc>
              <a:spcBef>
                <a:spcPct val="0"/>
              </a:spcBef>
            </a:pPr>
            <a:endParaRPr lang="en-US" sz="1000" b="1" i="0" u="none" strike="noStrike" kern="1200" dirty="0">
              <a:solidFill>
                <a:srgbClr val="542583"/>
              </a:solidFill>
              <a:latin typeface="Interstate Regular" panose="02000503020000020004" pitchFamily="50" charset="0"/>
              <a:ea typeface="Inter Italics"/>
              <a:cs typeface="Inter Italics"/>
              <a:sym typeface="Inter Italics"/>
            </a:endParaRPr>
          </a:p>
          <a:p>
            <a:pPr marL="0" lvl="0" indent="0" algn="l">
              <a:lnSpc>
                <a:spcPts val="700"/>
              </a:lnSpc>
              <a:spcBef>
                <a:spcPct val="0"/>
              </a:spcBef>
            </a:pP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communal </a:t>
            </a:r>
            <a:r>
              <a:rPr lang="en-US" sz="1000" b="1" i="0" u="none" strike="noStrike" kern="1200" dirty="0" err="1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sont</a:t>
            </a: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</a:t>
            </a:r>
            <a:r>
              <a:rPr lang="en-US" sz="1000" b="1" i="0" u="none" strike="noStrike" kern="1200" dirty="0" err="1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d’origine</a:t>
            </a:r>
            <a:r>
              <a: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 Italics"/>
                <a:sym typeface="Inter Italics"/>
              </a:rPr>
              <a:t> française.</a:t>
            </a:r>
          </a:p>
        </p:txBody>
      </p:sp>
      <p:sp>
        <p:nvSpPr>
          <p:cNvPr id="57" name="TextBox 188">
            <a:extLst>
              <a:ext uri="{FF2B5EF4-FFF2-40B4-BE49-F238E27FC236}">
                <a16:creationId xmlns:a16="http://schemas.microsoft.com/office/drawing/2014/main" id="{319C2CE1-29E1-3384-460B-30A8A37C2D4D}"/>
              </a:ext>
            </a:extLst>
          </p:cNvPr>
          <p:cNvSpPr txBox="1"/>
          <p:nvPr userDrawn="1"/>
        </p:nvSpPr>
        <p:spPr>
          <a:xfrm>
            <a:off x="9273790" y="6770190"/>
            <a:ext cx="4006478" cy="773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4"/>
              </a:lnSpc>
            </a:pPr>
            <a:r>
              <a:rPr lang="en-US" sz="11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RETROUVEZ TOUTES LES INFORMATIONS </a:t>
            </a:r>
          </a:p>
          <a:p>
            <a:pPr algn="ctr">
              <a:lnSpc>
                <a:spcPts val="954"/>
              </a:lnSpc>
            </a:pPr>
            <a:endParaRPr lang="en-US" sz="1100" b="1" dirty="0">
              <a:solidFill>
                <a:srgbClr val="542583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954"/>
              </a:lnSpc>
            </a:pPr>
            <a:r>
              <a:rPr lang="en-US" sz="11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SUR NOTRE SITE INTERNET</a:t>
            </a:r>
          </a:p>
          <a:p>
            <a:pPr algn="ctr">
              <a:lnSpc>
                <a:spcPts val="954"/>
              </a:lnSpc>
            </a:pPr>
            <a:endParaRPr lang="en-US" sz="1100" b="1" dirty="0">
              <a:solidFill>
                <a:srgbClr val="542583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0" marR="0" lvl="0" indent="0" algn="ctr" defTabSz="457200" rtl="0" eaLnBrk="1" fontAlgn="auto" latinLnBrk="0" hangingPunct="1">
              <a:lnSpc>
                <a:spcPts val="9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(MENUS, ALLERGÈNES &amp; ACTUS) </a:t>
            </a:r>
          </a:p>
          <a:p>
            <a:pPr algn="ctr">
              <a:lnSpc>
                <a:spcPts val="954"/>
              </a:lnSpc>
            </a:pPr>
            <a:endParaRPr lang="en-US" sz="1100" b="1" dirty="0">
              <a:solidFill>
                <a:srgbClr val="542583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pic>
        <p:nvPicPr>
          <p:cNvPr id="58" name="Picture 189">
            <a:extLst>
              <a:ext uri="{FF2B5EF4-FFF2-40B4-BE49-F238E27FC236}">
                <a16:creationId xmlns:a16="http://schemas.microsoft.com/office/drawing/2014/main" id="{22284403-3959-783A-5CDB-505EFB812F8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28539" y="7360536"/>
            <a:ext cx="1296979" cy="1273110"/>
          </a:xfrm>
          <a:prstGeom prst="rect">
            <a:avLst/>
          </a:prstGeom>
        </p:spPr>
      </p:pic>
      <p:sp>
        <p:nvSpPr>
          <p:cNvPr id="59" name="Freeform 9">
            <a:extLst>
              <a:ext uri="{FF2B5EF4-FFF2-40B4-BE49-F238E27FC236}">
                <a16:creationId xmlns:a16="http://schemas.microsoft.com/office/drawing/2014/main" id="{E4122CA6-09C4-430C-C677-2D40C6C1EE70}"/>
              </a:ext>
            </a:extLst>
          </p:cNvPr>
          <p:cNvSpPr/>
          <p:nvPr userDrawn="1"/>
        </p:nvSpPr>
        <p:spPr>
          <a:xfrm>
            <a:off x="5900707" y="8780902"/>
            <a:ext cx="955482" cy="611909"/>
          </a:xfrm>
          <a:custGeom>
            <a:avLst/>
            <a:gdLst/>
            <a:ahLst/>
            <a:cxnLst/>
            <a:rect l="l" t="t" r="r" b="b"/>
            <a:pathLst>
              <a:path w="564000" h="384314">
                <a:moveTo>
                  <a:pt x="0" y="0"/>
                </a:moveTo>
                <a:lnTo>
                  <a:pt x="564000" y="0"/>
                </a:lnTo>
                <a:lnTo>
                  <a:pt x="564000" y="384314"/>
                </a:lnTo>
                <a:lnTo>
                  <a:pt x="0" y="384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60" name="Group 208">
            <a:extLst>
              <a:ext uri="{FF2B5EF4-FFF2-40B4-BE49-F238E27FC236}">
                <a16:creationId xmlns:a16="http://schemas.microsoft.com/office/drawing/2014/main" id="{DB1FBEDA-299A-6A74-E871-FC7047DA20E5}"/>
              </a:ext>
            </a:extLst>
          </p:cNvPr>
          <p:cNvGrpSpPr/>
          <p:nvPr userDrawn="1"/>
        </p:nvGrpSpPr>
        <p:grpSpPr>
          <a:xfrm>
            <a:off x="4723826" y="7237310"/>
            <a:ext cx="3363865" cy="1255857"/>
            <a:chOff x="38700" y="0"/>
            <a:chExt cx="2404970" cy="1137774"/>
          </a:xfrm>
        </p:grpSpPr>
        <p:grpSp>
          <p:nvGrpSpPr>
            <p:cNvPr id="61" name="Group 209">
              <a:extLst>
                <a:ext uri="{FF2B5EF4-FFF2-40B4-BE49-F238E27FC236}">
                  <a16:creationId xmlns:a16="http://schemas.microsoft.com/office/drawing/2014/main" id="{36CE9068-1447-EF91-6E35-B8BE6878519E}"/>
                </a:ext>
              </a:extLst>
            </p:cNvPr>
            <p:cNvGrpSpPr/>
            <p:nvPr/>
          </p:nvGrpSpPr>
          <p:grpSpPr>
            <a:xfrm>
              <a:off x="52711" y="0"/>
              <a:ext cx="2390959" cy="1137774"/>
              <a:chOff x="0" y="0"/>
              <a:chExt cx="642649" cy="305814"/>
            </a:xfrm>
          </p:grpSpPr>
          <p:sp>
            <p:nvSpPr>
              <p:cNvPr id="67" name="Freeform 210">
                <a:extLst>
                  <a:ext uri="{FF2B5EF4-FFF2-40B4-BE49-F238E27FC236}">
                    <a16:creationId xmlns:a16="http://schemas.microsoft.com/office/drawing/2014/main" id="{C3078FCE-8661-DE0C-CD25-D6743B2715F7}"/>
                  </a:ext>
                </a:extLst>
              </p:cNvPr>
              <p:cNvSpPr/>
              <p:nvPr/>
            </p:nvSpPr>
            <p:spPr>
              <a:xfrm>
                <a:off x="0" y="0"/>
                <a:ext cx="642649" cy="305814"/>
              </a:xfrm>
              <a:custGeom>
                <a:avLst/>
                <a:gdLst/>
                <a:ahLst/>
                <a:cxnLst/>
                <a:rect l="l" t="t" r="r" b="b"/>
                <a:pathLst>
                  <a:path w="642649" h="305814">
                    <a:moveTo>
                      <a:pt x="73395" y="0"/>
                    </a:moveTo>
                    <a:lnTo>
                      <a:pt x="569255" y="0"/>
                    </a:lnTo>
                    <a:cubicBezTo>
                      <a:pt x="588720" y="0"/>
                      <a:pt x="607388" y="7733"/>
                      <a:pt x="621152" y="21497"/>
                    </a:cubicBezTo>
                    <a:cubicBezTo>
                      <a:pt x="634917" y="35261"/>
                      <a:pt x="642649" y="53929"/>
                      <a:pt x="642649" y="73395"/>
                    </a:cubicBezTo>
                    <a:lnTo>
                      <a:pt x="642649" y="232420"/>
                    </a:lnTo>
                    <a:cubicBezTo>
                      <a:pt x="642649" y="272954"/>
                      <a:pt x="609789" y="305814"/>
                      <a:pt x="569255" y="305814"/>
                    </a:cubicBezTo>
                    <a:lnTo>
                      <a:pt x="73395" y="305814"/>
                    </a:lnTo>
                    <a:cubicBezTo>
                      <a:pt x="53929" y="305814"/>
                      <a:pt x="35261" y="298082"/>
                      <a:pt x="21497" y="284318"/>
                    </a:cubicBezTo>
                    <a:cubicBezTo>
                      <a:pt x="7733" y="270553"/>
                      <a:pt x="0" y="251885"/>
                      <a:pt x="0" y="232420"/>
                    </a:cubicBezTo>
                    <a:lnTo>
                      <a:pt x="0" y="73395"/>
                    </a:lnTo>
                    <a:cubicBezTo>
                      <a:pt x="0" y="53929"/>
                      <a:pt x="7733" y="35261"/>
                      <a:pt x="21497" y="21497"/>
                    </a:cubicBezTo>
                    <a:cubicBezTo>
                      <a:pt x="35261" y="7733"/>
                      <a:pt x="53929" y="0"/>
                      <a:pt x="7339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DCE990"/>
                </a:solidFill>
                <a:prstDash val="solid"/>
                <a:miter/>
              </a:ln>
            </p:spPr>
          </p:sp>
          <p:sp>
            <p:nvSpPr>
              <p:cNvPr id="68" name="TextBox 211">
                <a:extLst>
                  <a:ext uri="{FF2B5EF4-FFF2-40B4-BE49-F238E27FC236}">
                    <a16:creationId xmlns:a16="http://schemas.microsoft.com/office/drawing/2014/main" id="{B45E08C7-A000-9751-A67F-352EDE557F7E}"/>
                  </a:ext>
                </a:extLst>
              </p:cNvPr>
              <p:cNvSpPr txBox="1"/>
              <p:nvPr/>
            </p:nvSpPr>
            <p:spPr>
              <a:xfrm>
                <a:off x="0" y="-9525"/>
                <a:ext cx="642649" cy="3153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18"/>
                  </a:lnSpc>
                </a:pPr>
                <a:endParaRPr sz="2000"/>
              </a:p>
            </p:txBody>
          </p:sp>
        </p:grpSp>
        <p:grpSp>
          <p:nvGrpSpPr>
            <p:cNvPr id="62" name="Group 212">
              <a:extLst>
                <a:ext uri="{FF2B5EF4-FFF2-40B4-BE49-F238E27FC236}">
                  <a16:creationId xmlns:a16="http://schemas.microsoft.com/office/drawing/2014/main" id="{CC947826-EAFD-54E7-FC86-2A205A6C5D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33299" y="406835"/>
              <a:ext cx="515437" cy="634305"/>
              <a:chOff x="0" y="-516027"/>
              <a:chExt cx="2237613" cy="2753644"/>
            </a:xfrm>
          </p:grpSpPr>
          <p:sp>
            <p:nvSpPr>
              <p:cNvPr id="66" name="Freeform 213">
                <a:extLst>
                  <a:ext uri="{FF2B5EF4-FFF2-40B4-BE49-F238E27FC236}">
                    <a16:creationId xmlns:a16="http://schemas.microsoft.com/office/drawing/2014/main" id="{D878A2A8-164F-80CB-D7A2-3A09AA22C819}"/>
                  </a:ext>
                </a:extLst>
              </p:cNvPr>
              <p:cNvSpPr/>
              <p:nvPr/>
            </p:nvSpPr>
            <p:spPr>
              <a:xfrm>
                <a:off x="0" y="-516027"/>
                <a:ext cx="2237613" cy="2753644"/>
              </a:xfrm>
              <a:custGeom>
                <a:avLst/>
                <a:gdLst/>
                <a:ahLst/>
                <a:cxnLst/>
                <a:rect l="l" t="t" r="r" b="b"/>
                <a:pathLst>
                  <a:path w="2237613" h="2237613">
                    <a:moveTo>
                      <a:pt x="0" y="0"/>
                    </a:moveTo>
                    <a:lnTo>
                      <a:pt x="2237613" y="0"/>
                    </a:lnTo>
                    <a:lnTo>
                      <a:pt x="2237613" y="2237613"/>
                    </a:lnTo>
                    <a:lnTo>
                      <a:pt x="0" y="223761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</p:sp>
        </p:grpSp>
        <p:grpSp>
          <p:nvGrpSpPr>
            <p:cNvPr id="63" name="Group 214">
              <a:extLst>
                <a:ext uri="{FF2B5EF4-FFF2-40B4-BE49-F238E27FC236}">
                  <a16:creationId xmlns:a16="http://schemas.microsoft.com/office/drawing/2014/main" id="{EFE2104F-85C1-2A10-5349-D2A6D61168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9189" y="398877"/>
              <a:ext cx="932543" cy="634305"/>
              <a:chOff x="0" y="-498570"/>
              <a:chExt cx="3911220" cy="2660368"/>
            </a:xfrm>
          </p:grpSpPr>
          <p:sp>
            <p:nvSpPr>
              <p:cNvPr id="65" name="Freeform 215">
                <a:extLst>
                  <a:ext uri="{FF2B5EF4-FFF2-40B4-BE49-F238E27FC236}">
                    <a16:creationId xmlns:a16="http://schemas.microsoft.com/office/drawing/2014/main" id="{2E5F065C-2647-D8ED-902C-3227478CDC9E}"/>
                  </a:ext>
                </a:extLst>
              </p:cNvPr>
              <p:cNvSpPr/>
              <p:nvPr/>
            </p:nvSpPr>
            <p:spPr>
              <a:xfrm>
                <a:off x="0" y="-498570"/>
                <a:ext cx="3911220" cy="2660368"/>
              </a:xfrm>
              <a:custGeom>
                <a:avLst/>
                <a:gdLst/>
                <a:ahLst/>
                <a:cxnLst/>
                <a:rect l="l" t="t" r="r" b="b"/>
                <a:pathLst>
                  <a:path w="3911219" h="2161794">
                    <a:moveTo>
                      <a:pt x="0" y="0"/>
                    </a:moveTo>
                    <a:lnTo>
                      <a:pt x="3911219" y="0"/>
                    </a:lnTo>
                    <a:lnTo>
                      <a:pt x="3911219" y="2161794"/>
                    </a:lnTo>
                    <a:lnTo>
                      <a:pt x="0" y="21617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/>
                <a:stretch>
                  <a:fillRect b="-1"/>
                </a:stretch>
              </a:blipFill>
            </p:spPr>
          </p:sp>
        </p:grpSp>
        <p:sp>
          <p:nvSpPr>
            <p:cNvPr id="64" name="TextBox 216">
              <a:extLst>
                <a:ext uri="{FF2B5EF4-FFF2-40B4-BE49-F238E27FC236}">
                  <a16:creationId xmlns:a16="http://schemas.microsoft.com/office/drawing/2014/main" id="{A3EF7537-BEDB-A170-2A5A-2512C51E953D}"/>
                </a:ext>
              </a:extLst>
            </p:cNvPr>
            <p:cNvSpPr txBox="1"/>
            <p:nvPr/>
          </p:nvSpPr>
          <p:spPr>
            <a:xfrm>
              <a:off x="38700" y="98854"/>
              <a:ext cx="2397879" cy="20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0"/>
                </a:lnSpc>
              </a:pPr>
              <a:r>
                <a:rPr lang="en-US" sz="1000" b="1" dirty="0">
                  <a:solidFill>
                    <a:srgbClr val="542583"/>
                  </a:solidFill>
                  <a:latin typeface="Inter Bold"/>
                  <a:ea typeface="Inter Bold"/>
                  <a:cs typeface="Inter Bold"/>
                  <a:sym typeface="Inter Bold"/>
                </a:rPr>
                <a:t>VOTRE RESTAURANT SCOLAIRE </a:t>
              </a:r>
            </a:p>
            <a:p>
              <a:pPr algn="ctr">
                <a:lnSpc>
                  <a:spcPts val="880"/>
                </a:lnSpc>
              </a:pPr>
              <a:r>
                <a:rPr lang="en-US" sz="1000" b="1" dirty="0">
                  <a:solidFill>
                    <a:srgbClr val="542583"/>
                  </a:solidFill>
                  <a:latin typeface="Inter Bold"/>
                  <a:ea typeface="Inter Bold"/>
                  <a:cs typeface="Inter Bold"/>
                  <a:sym typeface="Inter Bold"/>
                </a:rPr>
                <a:t>EST LABELLISÉ</a:t>
              </a:r>
            </a:p>
          </p:txBody>
        </p:sp>
      </p:grpSp>
      <p:grpSp>
        <p:nvGrpSpPr>
          <p:cNvPr id="71" name="Group 78">
            <a:extLst>
              <a:ext uri="{FF2B5EF4-FFF2-40B4-BE49-F238E27FC236}">
                <a16:creationId xmlns:a16="http://schemas.microsoft.com/office/drawing/2014/main" id="{0BF3F35B-98E6-A334-C099-5F341BEA5EA6}"/>
              </a:ext>
            </a:extLst>
          </p:cNvPr>
          <p:cNvGrpSpPr/>
          <p:nvPr userDrawn="1"/>
        </p:nvGrpSpPr>
        <p:grpSpPr>
          <a:xfrm>
            <a:off x="633536" y="1285067"/>
            <a:ext cx="11547328" cy="1947760"/>
            <a:chOff x="0" y="0"/>
            <a:chExt cx="2442747" cy="455336"/>
          </a:xfrm>
        </p:grpSpPr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6BDB31F7-D940-CA44-D921-2D10C2B35451}"/>
                </a:ext>
              </a:extLst>
            </p:cNvPr>
            <p:cNvSpPr/>
            <p:nvPr/>
          </p:nvSpPr>
          <p:spPr>
            <a:xfrm>
              <a:off x="0" y="0"/>
              <a:ext cx="2442747" cy="455336"/>
            </a:xfrm>
            <a:custGeom>
              <a:avLst/>
              <a:gdLst/>
              <a:ahLst/>
              <a:cxnLst/>
              <a:rect l="l" t="t" r="r" b="b"/>
              <a:pathLst>
                <a:path w="2442747" h="455336">
                  <a:moveTo>
                    <a:pt x="42025" y="0"/>
                  </a:moveTo>
                  <a:lnTo>
                    <a:pt x="2400722" y="0"/>
                  </a:lnTo>
                  <a:cubicBezTo>
                    <a:pt x="2423932" y="0"/>
                    <a:pt x="2442747" y="18815"/>
                    <a:pt x="2442747" y="42025"/>
                  </a:cubicBezTo>
                  <a:lnTo>
                    <a:pt x="2442747" y="413310"/>
                  </a:lnTo>
                  <a:cubicBezTo>
                    <a:pt x="2442747" y="436520"/>
                    <a:pt x="2423932" y="455336"/>
                    <a:pt x="2400722" y="455336"/>
                  </a:cubicBezTo>
                  <a:lnTo>
                    <a:pt x="42025" y="455336"/>
                  </a:lnTo>
                  <a:cubicBezTo>
                    <a:pt x="18815" y="455336"/>
                    <a:pt x="0" y="436520"/>
                    <a:pt x="0" y="413310"/>
                  </a:cubicBezTo>
                  <a:lnTo>
                    <a:pt x="0" y="42025"/>
                  </a:lnTo>
                  <a:cubicBezTo>
                    <a:pt x="0" y="18815"/>
                    <a:pt x="18815" y="0"/>
                    <a:pt x="420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DCE990"/>
              </a:solidFill>
              <a:prstDash val="solid"/>
              <a:round/>
            </a:ln>
          </p:spPr>
          <p:txBody>
            <a:bodyPr/>
            <a:lstStyle/>
            <a:p>
              <a:endParaRPr lang="fr-FR" sz="2400" dirty="0"/>
            </a:p>
          </p:txBody>
        </p:sp>
        <p:sp>
          <p:nvSpPr>
            <p:cNvPr id="73" name="TextBox 80">
              <a:extLst>
                <a:ext uri="{FF2B5EF4-FFF2-40B4-BE49-F238E27FC236}">
                  <a16:creationId xmlns:a16="http://schemas.microsoft.com/office/drawing/2014/main" id="{24AD84F0-E8F2-EE83-A3F0-BD019C526070}"/>
                </a:ext>
              </a:extLst>
            </p:cNvPr>
            <p:cNvSpPr txBox="1"/>
            <p:nvPr/>
          </p:nvSpPr>
          <p:spPr>
            <a:xfrm>
              <a:off x="0" y="-9525"/>
              <a:ext cx="2442747" cy="46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18"/>
                </a:lnSpc>
              </a:pPr>
              <a:endParaRPr sz="2000"/>
            </a:p>
          </p:txBody>
        </p:sp>
      </p:grpSp>
      <p:grpSp>
        <p:nvGrpSpPr>
          <p:cNvPr id="74" name="Group 112">
            <a:extLst>
              <a:ext uri="{FF2B5EF4-FFF2-40B4-BE49-F238E27FC236}">
                <a16:creationId xmlns:a16="http://schemas.microsoft.com/office/drawing/2014/main" id="{C7910D08-2077-B4F0-1042-F7CB264ECE0E}"/>
              </a:ext>
            </a:extLst>
          </p:cNvPr>
          <p:cNvGrpSpPr/>
          <p:nvPr userDrawn="1"/>
        </p:nvGrpSpPr>
        <p:grpSpPr>
          <a:xfrm>
            <a:off x="614967" y="3564684"/>
            <a:ext cx="11547328" cy="1988504"/>
            <a:chOff x="0" y="0"/>
            <a:chExt cx="2442747" cy="455336"/>
          </a:xfrm>
        </p:grpSpPr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63E6C1DA-2FAC-03DA-6890-187A3D9D369A}"/>
                </a:ext>
              </a:extLst>
            </p:cNvPr>
            <p:cNvSpPr/>
            <p:nvPr/>
          </p:nvSpPr>
          <p:spPr>
            <a:xfrm>
              <a:off x="0" y="0"/>
              <a:ext cx="2442747" cy="455336"/>
            </a:xfrm>
            <a:custGeom>
              <a:avLst/>
              <a:gdLst/>
              <a:ahLst/>
              <a:cxnLst/>
              <a:rect l="l" t="t" r="r" b="b"/>
              <a:pathLst>
                <a:path w="2442747" h="455336">
                  <a:moveTo>
                    <a:pt x="42025" y="0"/>
                  </a:moveTo>
                  <a:lnTo>
                    <a:pt x="2400722" y="0"/>
                  </a:lnTo>
                  <a:cubicBezTo>
                    <a:pt x="2423932" y="0"/>
                    <a:pt x="2442747" y="18815"/>
                    <a:pt x="2442747" y="42025"/>
                  </a:cubicBezTo>
                  <a:lnTo>
                    <a:pt x="2442747" y="413310"/>
                  </a:lnTo>
                  <a:cubicBezTo>
                    <a:pt x="2442747" y="436520"/>
                    <a:pt x="2423932" y="455336"/>
                    <a:pt x="2400722" y="455336"/>
                  </a:cubicBezTo>
                  <a:lnTo>
                    <a:pt x="42025" y="455336"/>
                  </a:lnTo>
                  <a:cubicBezTo>
                    <a:pt x="18815" y="455336"/>
                    <a:pt x="0" y="436520"/>
                    <a:pt x="0" y="413310"/>
                  </a:cubicBezTo>
                  <a:lnTo>
                    <a:pt x="0" y="42025"/>
                  </a:lnTo>
                  <a:cubicBezTo>
                    <a:pt x="0" y="18815"/>
                    <a:pt x="18815" y="0"/>
                    <a:pt x="420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rnd">
              <a:solidFill>
                <a:srgbClr val="C7B6DF"/>
              </a:solidFill>
              <a:prstDash val="solid"/>
              <a:round/>
            </a:ln>
          </p:spPr>
        </p:sp>
        <p:sp>
          <p:nvSpPr>
            <p:cNvPr id="76" name="TextBox 114">
              <a:extLst>
                <a:ext uri="{FF2B5EF4-FFF2-40B4-BE49-F238E27FC236}">
                  <a16:creationId xmlns:a16="http://schemas.microsoft.com/office/drawing/2014/main" id="{A1CB6F9D-C781-6CD0-0049-D92930269CA1}"/>
                </a:ext>
              </a:extLst>
            </p:cNvPr>
            <p:cNvSpPr txBox="1"/>
            <p:nvPr/>
          </p:nvSpPr>
          <p:spPr>
            <a:xfrm>
              <a:off x="0" y="-9525"/>
              <a:ext cx="2442747" cy="46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18"/>
                </a:lnSpc>
              </a:pPr>
              <a:endParaRPr sz="200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7D18B2-25A2-E648-AA60-84B76D995D50}"/>
              </a:ext>
            </a:extLst>
          </p:cNvPr>
          <p:cNvGrpSpPr/>
          <p:nvPr userDrawn="1"/>
        </p:nvGrpSpPr>
        <p:grpSpPr>
          <a:xfrm>
            <a:off x="28837" y="7217763"/>
            <a:ext cx="4083827" cy="2272733"/>
            <a:chOff x="2854764" y="7543182"/>
            <a:chExt cx="2836904" cy="1930326"/>
          </a:xfrm>
        </p:grpSpPr>
        <p:grpSp>
          <p:nvGrpSpPr>
            <p:cNvPr id="3" name="Group 183">
              <a:extLst>
                <a:ext uri="{FF2B5EF4-FFF2-40B4-BE49-F238E27FC236}">
                  <a16:creationId xmlns:a16="http://schemas.microsoft.com/office/drawing/2014/main" id="{CAC9AE14-96D6-2AD8-455F-2E74267F2B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45635" y="9154348"/>
              <a:ext cx="211736" cy="236192"/>
              <a:chOff x="-581640" y="-159384"/>
              <a:chExt cx="3540248" cy="3949186"/>
            </a:xfrm>
          </p:grpSpPr>
          <p:sp>
            <p:nvSpPr>
              <p:cNvPr id="118" name="Freeform 184">
                <a:extLst>
                  <a:ext uri="{FF2B5EF4-FFF2-40B4-BE49-F238E27FC236}">
                    <a16:creationId xmlns:a16="http://schemas.microsoft.com/office/drawing/2014/main" id="{4E27464C-6E17-2E32-2912-F5F1339D748B}"/>
                  </a:ext>
                </a:extLst>
              </p:cNvPr>
              <p:cNvSpPr/>
              <p:nvPr/>
            </p:nvSpPr>
            <p:spPr>
              <a:xfrm>
                <a:off x="-581640" y="-159384"/>
                <a:ext cx="3540248" cy="3949186"/>
              </a:xfrm>
              <a:custGeom>
                <a:avLst/>
                <a:gdLst/>
                <a:ahLst/>
                <a:cxnLst/>
                <a:rect l="l" t="t" r="r" b="b"/>
                <a:pathLst>
                  <a:path w="1722120" h="1676654">
                    <a:moveTo>
                      <a:pt x="0" y="0"/>
                    </a:moveTo>
                    <a:lnTo>
                      <a:pt x="1722120" y="0"/>
                    </a:lnTo>
                    <a:lnTo>
                      <a:pt x="1722120" y="1676654"/>
                    </a:lnTo>
                    <a:lnTo>
                      <a:pt x="0" y="167665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r="-3" b="1"/>
                </a:stretch>
              </a:blipFill>
            </p:spPr>
          </p:sp>
        </p:grpSp>
        <p:sp>
          <p:nvSpPr>
            <p:cNvPr id="4" name="TextBox 185">
              <a:extLst>
                <a:ext uri="{FF2B5EF4-FFF2-40B4-BE49-F238E27FC236}">
                  <a16:creationId xmlns:a16="http://schemas.microsoft.com/office/drawing/2014/main" id="{592610F8-D033-D92F-61F0-649A38CDDE59}"/>
                </a:ext>
              </a:extLst>
            </p:cNvPr>
            <p:cNvSpPr txBox="1"/>
            <p:nvPr/>
          </p:nvSpPr>
          <p:spPr>
            <a:xfrm>
              <a:off x="3334526" y="9212100"/>
              <a:ext cx="2252758" cy="261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Aide de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l’Union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Européenne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à la distribution de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produits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laitiers</a:t>
              </a:r>
              <a:endParaRPr lang="en-US" sz="1000" b="1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"/>
                <a:cs typeface="Inter"/>
                <a:sym typeface="Inter"/>
              </a:endParaRPr>
            </a:p>
          </p:txBody>
        </p:sp>
        <p:sp>
          <p:nvSpPr>
            <p:cNvPr id="5" name="TextBox 187">
              <a:extLst>
                <a:ext uri="{FF2B5EF4-FFF2-40B4-BE49-F238E27FC236}">
                  <a16:creationId xmlns:a16="http://schemas.microsoft.com/office/drawing/2014/main" id="{7E7DF76D-8BAA-95D3-6E0B-C89ED2EC57D4}"/>
                </a:ext>
              </a:extLst>
            </p:cNvPr>
            <p:cNvSpPr txBox="1"/>
            <p:nvPr/>
          </p:nvSpPr>
          <p:spPr>
            <a:xfrm>
              <a:off x="3343339" y="8093726"/>
              <a:ext cx="1937915" cy="800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0"/>
                </a:lnSpc>
                <a:spcBef>
                  <a:spcPct val="0"/>
                </a:spcBef>
              </a:pPr>
              <a:r>
                <a:rPr lang="en-US" sz="1000" b="1" i="0" u="none" strike="noStrike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Produits</a:t>
              </a:r>
              <a:r>
                <a:rPr lang="en-US" sz="1000" b="1" i="0" u="none" strike="noStrike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 </a:t>
              </a:r>
              <a:r>
                <a:rPr lang="en-US" sz="1000" b="1" i="0" u="none" strike="noStrike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locaux</a:t>
              </a:r>
              <a:r>
                <a:rPr lang="en-US" sz="1000" b="1" i="0" u="none" strike="noStrike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 </a:t>
              </a:r>
              <a:r>
                <a:rPr lang="en-US" sz="1000" b="1" i="0" u="none" strike="noStrike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selon</a:t>
              </a:r>
              <a:r>
                <a:rPr lang="en-US" sz="1000" b="1" i="0" u="none" strike="noStrike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 le </a:t>
              </a:r>
              <a:r>
                <a:rPr lang="en-US" sz="1000" b="1" i="0" u="none" strike="noStrike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référentiel</a:t>
              </a:r>
              <a:r>
                <a:rPr lang="en-US" sz="1000" b="1" i="0" u="none" strike="noStrike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 </a:t>
              </a:r>
              <a:r>
                <a:rPr lang="en-US" sz="1000" b="1" i="0" u="none" strike="noStrike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 Italics"/>
                  <a:cs typeface="Inter"/>
                  <a:sym typeface="Inter"/>
                </a:rPr>
                <a:t>Écocert</a:t>
              </a:r>
              <a:endParaRPr lang="en-US" sz="1000" b="1" i="0" u="none" strike="noStrike" kern="1200" dirty="0">
                <a:solidFill>
                  <a:srgbClr val="542583"/>
                </a:solidFill>
                <a:latin typeface="Interstate Regular" panose="02000503020000020004" pitchFamily="50" charset="0"/>
                <a:ea typeface="Inter Italics"/>
                <a:cs typeface="Inter"/>
                <a:sym typeface="Inter"/>
              </a:endParaRPr>
            </a:p>
          </p:txBody>
        </p:sp>
        <p:grpSp>
          <p:nvGrpSpPr>
            <p:cNvPr id="6" name="Group 191">
              <a:extLst>
                <a:ext uri="{FF2B5EF4-FFF2-40B4-BE49-F238E27FC236}">
                  <a16:creationId xmlns:a16="http://schemas.microsoft.com/office/drawing/2014/main" id="{0F451EFA-7161-3199-FFE5-286EA57EE0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67721" y="8898238"/>
              <a:ext cx="165622" cy="236191"/>
              <a:chOff x="-47130" y="-506534"/>
              <a:chExt cx="2067860" cy="2948936"/>
            </a:xfrm>
          </p:grpSpPr>
          <p:sp>
            <p:nvSpPr>
              <p:cNvPr id="117" name="Freeform 192">
                <a:extLst>
                  <a:ext uri="{FF2B5EF4-FFF2-40B4-BE49-F238E27FC236}">
                    <a16:creationId xmlns:a16="http://schemas.microsoft.com/office/drawing/2014/main" id="{BABD97F6-4A25-1655-C0D7-BBA697B074CF}"/>
                  </a:ext>
                </a:extLst>
              </p:cNvPr>
              <p:cNvSpPr/>
              <p:nvPr/>
            </p:nvSpPr>
            <p:spPr>
              <a:xfrm>
                <a:off x="-47130" y="-506534"/>
                <a:ext cx="2067860" cy="2948936"/>
              </a:xfrm>
              <a:custGeom>
                <a:avLst/>
                <a:gdLst/>
                <a:ahLst/>
                <a:cxnLst/>
                <a:rect l="l" t="t" r="r" b="b"/>
                <a:pathLst>
                  <a:path w="1286002" h="1531239">
                    <a:moveTo>
                      <a:pt x="0" y="0"/>
                    </a:moveTo>
                    <a:lnTo>
                      <a:pt x="1286002" y="0"/>
                    </a:lnTo>
                    <a:lnTo>
                      <a:pt x="1286002" y="1531239"/>
                    </a:lnTo>
                    <a:lnTo>
                      <a:pt x="0" y="15312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</p:sp>
        </p:grpSp>
        <p:sp>
          <p:nvSpPr>
            <p:cNvPr id="91" name="TextBox 193">
              <a:extLst>
                <a:ext uri="{FF2B5EF4-FFF2-40B4-BE49-F238E27FC236}">
                  <a16:creationId xmlns:a16="http://schemas.microsoft.com/office/drawing/2014/main" id="{4BA5D3B9-9E7F-34AB-5A47-848270BCEF0E}"/>
                </a:ext>
              </a:extLst>
            </p:cNvPr>
            <p:cNvSpPr txBox="1"/>
            <p:nvPr/>
          </p:nvSpPr>
          <p:spPr>
            <a:xfrm>
              <a:off x="3342998" y="8964202"/>
              <a:ext cx="2348670" cy="2614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Aide de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l’Union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Européenne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à la distribution de fruits et </a:t>
              </a:r>
              <a:r>
                <a:rPr lang="en-US" sz="1000" b="1" kern="1200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légumes</a:t>
              </a:r>
              <a:r>
                <a:rPr lang="en-US" sz="1000" b="1" kern="1200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 </a:t>
              </a:r>
            </a:p>
          </p:txBody>
        </p:sp>
        <p:sp>
          <p:nvSpPr>
            <p:cNvPr id="92" name="TextBox 197">
              <a:extLst>
                <a:ext uri="{FF2B5EF4-FFF2-40B4-BE49-F238E27FC236}">
                  <a16:creationId xmlns:a16="http://schemas.microsoft.com/office/drawing/2014/main" id="{2407B3B1-7CDF-D156-49D5-8ACC21EDE713}"/>
                </a:ext>
              </a:extLst>
            </p:cNvPr>
            <p:cNvSpPr txBox="1"/>
            <p:nvPr/>
          </p:nvSpPr>
          <p:spPr>
            <a:xfrm>
              <a:off x="3334526" y="8373208"/>
              <a:ext cx="596959" cy="80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"/>
                </a:lnSpc>
                <a:spcBef>
                  <a:spcPct val="0"/>
                </a:spcBef>
              </a:pPr>
              <a:r>
                <a:rPr lang="en-US" sz="1000" b="1" dirty="0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Fait </a:t>
              </a:r>
              <a:r>
                <a:rPr lang="en-US" sz="1000" b="1" dirty="0" err="1">
                  <a:solidFill>
                    <a:srgbClr val="542583"/>
                  </a:solidFill>
                  <a:latin typeface="Interstate Regular" panose="02000503020000020004" pitchFamily="50" charset="0"/>
                  <a:ea typeface="Inter"/>
                  <a:cs typeface="Inter"/>
                  <a:sym typeface="Inter"/>
                </a:rPr>
                <a:t>maison</a:t>
              </a:r>
              <a:endParaRPr lang="en-US" sz="1000" b="1" dirty="0">
                <a:solidFill>
                  <a:srgbClr val="542583"/>
                </a:solidFill>
                <a:latin typeface="Interstate Regular" panose="02000503020000020004" pitchFamily="50" charset="0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95" name="Group 218">
              <a:extLst>
                <a:ext uri="{FF2B5EF4-FFF2-40B4-BE49-F238E27FC236}">
                  <a16:creationId xmlns:a16="http://schemas.microsoft.com/office/drawing/2014/main" id="{A152D314-08EF-9183-581F-E2F6AE890344}"/>
                </a:ext>
              </a:extLst>
            </p:cNvPr>
            <p:cNvGrpSpPr/>
            <p:nvPr/>
          </p:nvGrpSpPr>
          <p:grpSpPr>
            <a:xfrm>
              <a:off x="2967721" y="8727831"/>
              <a:ext cx="2037292" cy="145682"/>
              <a:chOff x="25645" y="-10577"/>
              <a:chExt cx="3025401" cy="216337"/>
            </a:xfrm>
          </p:grpSpPr>
          <p:grpSp>
            <p:nvGrpSpPr>
              <p:cNvPr id="113" name="Group 219">
                <a:extLst>
                  <a:ext uri="{FF2B5EF4-FFF2-40B4-BE49-F238E27FC236}">
                    <a16:creationId xmlns:a16="http://schemas.microsoft.com/office/drawing/2014/main" id="{2BFFF5FB-23B1-1E47-42EB-3B4F36F827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645" y="-10577"/>
                <a:ext cx="245951" cy="187433"/>
                <a:chOff x="178554" y="-73648"/>
                <a:chExt cx="1712569" cy="1305107"/>
              </a:xfrm>
            </p:grpSpPr>
            <p:sp>
              <p:nvSpPr>
                <p:cNvPr id="115" name="Freeform 220">
                  <a:extLst>
                    <a:ext uri="{FF2B5EF4-FFF2-40B4-BE49-F238E27FC236}">
                      <a16:creationId xmlns:a16="http://schemas.microsoft.com/office/drawing/2014/main" id="{67F491DF-FBED-9BDD-8616-6A9CBC658D4D}"/>
                    </a:ext>
                  </a:extLst>
                </p:cNvPr>
                <p:cNvSpPr/>
                <p:nvPr/>
              </p:nvSpPr>
              <p:spPr>
                <a:xfrm>
                  <a:off x="178554" y="-73648"/>
                  <a:ext cx="1712569" cy="1305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664" h="1162431">
                      <a:moveTo>
                        <a:pt x="0" y="0"/>
                      </a:moveTo>
                      <a:lnTo>
                        <a:pt x="1502664" y="0"/>
                      </a:lnTo>
                      <a:lnTo>
                        <a:pt x="1502664" y="1162431"/>
                      </a:lnTo>
                      <a:lnTo>
                        <a:pt x="0" y="11624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/>
                  <a:stretch>
                    <a:fillRect l="-7993" r="-7993"/>
                  </a:stretch>
                </a:blipFill>
              </p:spPr>
            </p:sp>
          </p:grpSp>
          <p:sp>
            <p:nvSpPr>
              <p:cNvPr id="114" name="TextBox 221">
                <a:extLst>
                  <a:ext uri="{FF2B5EF4-FFF2-40B4-BE49-F238E27FC236}">
                    <a16:creationId xmlns:a16="http://schemas.microsoft.com/office/drawing/2014/main" id="{0141CCE8-7525-4BCC-D268-98606F890264}"/>
                  </a:ext>
                </a:extLst>
              </p:cNvPr>
              <p:cNvSpPr txBox="1"/>
              <p:nvPr/>
            </p:nvSpPr>
            <p:spPr>
              <a:xfrm>
                <a:off x="570354" y="82752"/>
                <a:ext cx="2480692" cy="1230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7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542583"/>
                    </a:solidFill>
                    <a:latin typeface="Inter Bold"/>
                    <a:ea typeface="Inter Bold"/>
                    <a:cs typeface="Inter Bold"/>
                    <a:sym typeface="Inter Bold"/>
                  </a:rPr>
                  <a:t>AIDES DE L’UNION EUROPÉENNE </a:t>
                </a:r>
              </a:p>
            </p:txBody>
          </p:sp>
        </p:grpSp>
        <p:grpSp>
          <p:nvGrpSpPr>
            <p:cNvPr id="96" name="Group 194">
              <a:extLst>
                <a:ext uri="{FF2B5EF4-FFF2-40B4-BE49-F238E27FC236}">
                  <a16:creationId xmlns:a16="http://schemas.microsoft.com/office/drawing/2014/main" id="{66E6C661-579B-FDCA-D829-AECBB50CF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54764" y="7543182"/>
              <a:ext cx="393906" cy="135326"/>
              <a:chOff x="-1395424" y="-9918611"/>
              <a:chExt cx="3990256" cy="1370857"/>
            </a:xfrm>
          </p:grpSpPr>
          <p:sp>
            <p:nvSpPr>
              <p:cNvPr id="112" name="Freeform 195">
                <a:extLst>
                  <a:ext uri="{FF2B5EF4-FFF2-40B4-BE49-F238E27FC236}">
                    <a16:creationId xmlns:a16="http://schemas.microsoft.com/office/drawing/2014/main" id="{38235370-2255-928B-495F-0CA7B867C08D}"/>
                  </a:ext>
                </a:extLst>
              </p:cNvPr>
              <p:cNvSpPr/>
              <p:nvPr/>
            </p:nvSpPr>
            <p:spPr>
              <a:xfrm>
                <a:off x="-1395424" y="-9918611"/>
                <a:ext cx="3990256" cy="1370857"/>
              </a:xfrm>
              <a:custGeom>
                <a:avLst/>
                <a:gdLst/>
                <a:ahLst/>
                <a:cxnLst/>
                <a:rect l="l" t="t" r="r" b="b"/>
                <a:pathLst>
                  <a:path w="2982976" h="677926">
                    <a:moveTo>
                      <a:pt x="0" y="0"/>
                    </a:moveTo>
                    <a:lnTo>
                      <a:pt x="2982976" y="0"/>
                    </a:lnTo>
                    <a:lnTo>
                      <a:pt x="2982976" y="677926"/>
                    </a:lnTo>
                    <a:lnTo>
                      <a:pt x="0" y="6779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t="-2152" r="1" b="-2154"/>
                </a:stretch>
              </a:blipFill>
            </p:spPr>
            <p:txBody>
              <a:bodyPr/>
              <a:lstStyle/>
              <a:p>
                <a:endParaRPr lang="fr-FR" sz="2800" dirty="0"/>
              </a:p>
            </p:txBody>
          </p:sp>
        </p:grpSp>
        <p:sp>
          <p:nvSpPr>
            <p:cNvPr id="97" name="TextBox 217">
              <a:extLst>
                <a:ext uri="{FF2B5EF4-FFF2-40B4-BE49-F238E27FC236}">
                  <a16:creationId xmlns:a16="http://schemas.microsoft.com/office/drawing/2014/main" id="{961A8C9C-1788-2FCB-4A1B-4859526E5062}"/>
                </a:ext>
              </a:extLst>
            </p:cNvPr>
            <p:cNvSpPr txBox="1"/>
            <p:nvPr/>
          </p:nvSpPr>
          <p:spPr>
            <a:xfrm>
              <a:off x="3328638" y="7787165"/>
              <a:ext cx="1305395" cy="130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fr-FR" sz="1000" dirty="0">
                  <a:solidFill>
                    <a:srgbClr val="6FA32E"/>
                  </a:solidFill>
                  <a:latin typeface="Interstate Regular" panose="02000503020000020004" pitchFamily="2" charset="0"/>
                </a:rPr>
                <a:t>Ecriture verte Produits bio</a:t>
              </a:r>
            </a:p>
          </p:txBody>
        </p:sp>
        <p:sp>
          <p:nvSpPr>
            <p:cNvPr id="98" name="TextBox 217">
              <a:extLst>
                <a:ext uri="{FF2B5EF4-FFF2-40B4-BE49-F238E27FC236}">
                  <a16:creationId xmlns:a16="http://schemas.microsoft.com/office/drawing/2014/main" id="{30B6AD95-867B-DD1B-A969-266B6F95CD12}"/>
                </a:ext>
              </a:extLst>
            </p:cNvPr>
            <p:cNvSpPr txBox="1"/>
            <p:nvPr/>
          </p:nvSpPr>
          <p:spPr>
            <a:xfrm>
              <a:off x="3334526" y="8503898"/>
              <a:ext cx="2119762" cy="1307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fr-FR" sz="1000" dirty="0">
                  <a:solidFill>
                    <a:srgbClr val="3688C9"/>
                  </a:solidFill>
                  <a:latin typeface="Interstate Regular" panose="02000503020000020004" pitchFamily="2" charset="0"/>
                </a:rPr>
                <a:t>Écriture bleue = Plats « Boîte à idées » des enfants</a:t>
              </a:r>
            </a:p>
          </p:txBody>
        </p:sp>
        <p:sp>
          <p:nvSpPr>
            <p:cNvPr id="111" name="TextBox 6">
              <a:extLst>
                <a:ext uri="{FF2B5EF4-FFF2-40B4-BE49-F238E27FC236}">
                  <a16:creationId xmlns:a16="http://schemas.microsoft.com/office/drawing/2014/main" id="{21750B0A-5D29-DDC7-4012-B71583A9C052}"/>
                </a:ext>
              </a:extLst>
            </p:cNvPr>
            <p:cNvSpPr txBox="1"/>
            <p:nvPr/>
          </p:nvSpPr>
          <p:spPr>
            <a:xfrm>
              <a:off x="2999535" y="7980014"/>
              <a:ext cx="43490" cy="48545"/>
            </a:xfrm>
            <a:prstGeom prst="rect">
              <a:avLst/>
            </a:prstGeom>
          </p:spPr>
          <p:txBody>
            <a:bodyPr lIns="45611" tIns="45611" rIns="45611" bIns="45611" rtlCol="0" anchor="ctr"/>
            <a:lstStyle/>
            <a:p>
              <a:pPr algn="ctr">
                <a:lnSpc>
                  <a:spcPts val="1257"/>
                </a:lnSpc>
              </a:pPr>
              <a:endParaRPr sz="2400"/>
            </a:p>
          </p:txBody>
        </p:sp>
        <p:sp>
          <p:nvSpPr>
            <p:cNvPr id="105" name="TextBox 12">
              <a:extLst>
                <a:ext uri="{FF2B5EF4-FFF2-40B4-BE49-F238E27FC236}">
                  <a16:creationId xmlns:a16="http://schemas.microsoft.com/office/drawing/2014/main" id="{80926B6C-7F22-4DAC-3FC5-77E81F4D3DF8}"/>
                </a:ext>
              </a:extLst>
            </p:cNvPr>
            <p:cNvSpPr txBox="1"/>
            <p:nvPr/>
          </p:nvSpPr>
          <p:spPr>
            <a:xfrm>
              <a:off x="2982665" y="8181697"/>
              <a:ext cx="96779" cy="99571"/>
            </a:xfrm>
            <a:prstGeom prst="rect">
              <a:avLst/>
            </a:prstGeom>
          </p:spPr>
          <p:txBody>
            <a:bodyPr lIns="45611" tIns="45611" rIns="45611" bIns="45611" rtlCol="0" anchor="ctr"/>
            <a:lstStyle/>
            <a:p>
              <a:pPr algn="ctr">
                <a:lnSpc>
                  <a:spcPts val="1256"/>
                </a:lnSpc>
              </a:pPr>
              <a:endParaRPr sz="2400"/>
            </a:p>
          </p:txBody>
        </p:sp>
        <p:pic>
          <p:nvPicPr>
            <p:cNvPr id="101" name="Graphique 100">
              <a:extLst>
                <a:ext uri="{FF2B5EF4-FFF2-40B4-BE49-F238E27FC236}">
                  <a16:creationId xmlns:a16="http://schemas.microsoft.com/office/drawing/2014/main" id="{CD7EC234-20D4-3957-E74B-573E4A10F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959507" y="7744343"/>
              <a:ext cx="197480" cy="236192"/>
            </a:xfrm>
            <a:prstGeom prst="rect">
              <a:avLst/>
            </a:prstGeom>
          </p:spPr>
        </p:pic>
      </p:grpSp>
      <p:sp>
        <p:nvSpPr>
          <p:cNvPr id="35" name="TextBox 197">
            <a:extLst>
              <a:ext uri="{FF2B5EF4-FFF2-40B4-BE49-F238E27FC236}">
                <a16:creationId xmlns:a16="http://schemas.microsoft.com/office/drawing/2014/main" id="{ADCAFF5E-B2BF-7E40-0FD3-27D5A66876BE}"/>
              </a:ext>
            </a:extLst>
          </p:cNvPr>
          <p:cNvSpPr txBox="1"/>
          <p:nvPr userDrawn="1"/>
        </p:nvSpPr>
        <p:spPr>
          <a:xfrm>
            <a:off x="731667" y="7266343"/>
            <a:ext cx="1346234" cy="94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542583"/>
                </a:solidFill>
                <a:latin typeface="Interstate Regular" panose="02000503020000020004" pitchFamily="50" charset="0"/>
                <a:ea typeface="Inter"/>
                <a:cs typeface="Inter"/>
                <a:sym typeface="Inter"/>
              </a:rPr>
              <a:t>Menu </a:t>
            </a:r>
            <a:r>
              <a:rPr lang="en-US" sz="1000" b="1" dirty="0" err="1">
                <a:solidFill>
                  <a:srgbClr val="542583"/>
                </a:solidFill>
                <a:latin typeface="Interstate Regular" panose="02000503020000020004" pitchFamily="50" charset="0"/>
                <a:ea typeface="Inter"/>
                <a:cs typeface="Inter"/>
                <a:sym typeface="Inter"/>
              </a:rPr>
              <a:t>végétarien</a:t>
            </a:r>
            <a:endParaRPr lang="en-US" sz="1000" b="1" dirty="0">
              <a:solidFill>
                <a:srgbClr val="542583"/>
              </a:solidFill>
              <a:latin typeface="Interstate Regular" panose="02000503020000020004" pitchFamily="50" charset="0"/>
              <a:ea typeface="Inter"/>
              <a:cs typeface="Inter"/>
              <a:sym typeface="Inter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1F53782-D841-F432-54E9-CDDE3B8D1C7D}"/>
              </a:ext>
            </a:extLst>
          </p:cNvPr>
          <p:cNvGrpSpPr/>
          <p:nvPr userDrawn="1"/>
        </p:nvGrpSpPr>
        <p:grpSpPr>
          <a:xfrm>
            <a:off x="204507" y="7760660"/>
            <a:ext cx="212290" cy="246736"/>
            <a:chOff x="0" y="0"/>
            <a:chExt cx="182703" cy="263356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14BEFD92-C441-0928-5FB4-D5207CC03F29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B99F7E5D-42F5-9F66-42F1-703D96A9534F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37F9EADD-C461-8246-C002-6DFB6B473C1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42" name="TextBox 6">
                <a:extLst>
                  <a:ext uri="{FF2B5EF4-FFF2-40B4-BE49-F238E27FC236}">
                    <a16:creationId xmlns:a16="http://schemas.microsoft.com/office/drawing/2014/main" id="{AB154591-D5F0-4ECC-F5A7-98A5A7B4D38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18279B9A-3293-87C4-F77F-29B4F6205BBF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C8518B9A-8FC6-12AD-A80E-DE9CE946128C}"/>
                </a:ext>
              </a:extLst>
            </p:cNvPr>
            <p:cNvSpPr txBox="1"/>
            <p:nvPr/>
          </p:nvSpPr>
          <p:spPr>
            <a:xfrm>
              <a:off x="18428" y="130983"/>
              <a:ext cx="147361" cy="424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500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id="{6F64DBA2-5504-0258-6A5E-FF5087D451C6}"/>
              </a:ext>
            </a:extLst>
          </p:cNvPr>
          <p:cNvGrpSpPr/>
          <p:nvPr userDrawn="1"/>
        </p:nvGrpSpPr>
        <p:grpSpPr>
          <a:xfrm>
            <a:off x="138311" y="8084569"/>
            <a:ext cx="304802" cy="302300"/>
            <a:chOff x="0" y="0"/>
            <a:chExt cx="215473" cy="215473"/>
          </a:xfrm>
        </p:grpSpPr>
        <p:grpSp>
          <p:nvGrpSpPr>
            <p:cNvPr id="44" name="Group 10">
              <a:extLst>
                <a:ext uri="{FF2B5EF4-FFF2-40B4-BE49-F238E27FC236}">
                  <a16:creationId xmlns:a16="http://schemas.microsoft.com/office/drawing/2014/main" id="{78EB211F-E60C-F077-465A-DC5C40825E4D}"/>
                </a:ext>
              </a:extLst>
            </p:cNvPr>
            <p:cNvGrpSpPr/>
            <p:nvPr/>
          </p:nvGrpSpPr>
          <p:grpSpPr>
            <a:xfrm>
              <a:off x="0" y="0"/>
              <a:ext cx="215473" cy="215473"/>
              <a:chOff x="0" y="0"/>
              <a:chExt cx="812800" cy="812800"/>
            </a:xfrm>
          </p:grpSpPr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805B9750-814D-F7A0-9945-CE27BA9B9DB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9790"/>
              </a:solidFill>
            </p:spPr>
            <p:txBody>
              <a:bodyPr/>
              <a:lstStyle/>
              <a:p>
                <a:endParaRPr lang="fr-FR" sz="1616" dirty="0"/>
              </a:p>
            </p:txBody>
          </p:sp>
          <p:sp>
            <p:nvSpPr>
              <p:cNvPr id="52" name="TextBox 12">
                <a:extLst>
                  <a:ext uri="{FF2B5EF4-FFF2-40B4-BE49-F238E27FC236}">
                    <a16:creationId xmlns:a16="http://schemas.microsoft.com/office/drawing/2014/main" id="{13B6E88A-D365-6417-236B-B118FE05006E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6"/>
                  </a:lnSpc>
                </a:pPr>
                <a:endParaRPr sz="1616"/>
              </a:p>
            </p:txBody>
          </p:sp>
        </p:grp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C3AF4FBA-F36E-08A0-D932-4370260230E4}"/>
                </a:ext>
              </a:extLst>
            </p:cNvPr>
            <p:cNvSpPr/>
            <p:nvPr/>
          </p:nvSpPr>
          <p:spPr>
            <a:xfrm>
              <a:off x="27266" y="44165"/>
              <a:ext cx="160941" cy="127143"/>
            </a:xfrm>
            <a:custGeom>
              <a:avLst/>
              <a:gdLst/>
              <a:ahLst/>
              <a:cxnLst/>
              <a:rect l="l" t="t" r="r" b="b"/>
              <a:pathLst>
                <a:path w="160941" h="127143">
                  <a:moveTo>
                    <a:pt x="0" y="0"/>
                  </a:moveTo>
                  <a:lnTo>
                    <a:pt x="160941" y="0"/>
                  </a:lnTo>
                  <a:lnTo>
                    <a:pt x="160941" y="127143"/>
                  </a:lnTo>
                  <a:lnTo>
                    <a:pt x="0" y="12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</p:grpSp>
    </p:spTree>
    <p:extLst>
      <p:ext uri="{BB962C8B-B14F-4D97-AF65-F5344CB8AC3E}">
        <p14:creationId xmlns:p14="http://schemas.microsoft.com/office/powerpoint/2010/main" val="4321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4953000" y="1179240"/>
            <a:ext cx="3048000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8"/>
              </a:lnSpc>
            </a:pPr>
            <a:r>
              <a:rPr lang="en-US" sz="14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SEMAINE DU 17 AU 21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9600" y="18288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Potage de butternut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9600" y="21135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Tarte aux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poireaux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09600" y="2339838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Salade verte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09600" y="2613506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Gouda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9600" y="2887175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Orange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24200" y="18288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Duo de chou 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au curcuma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24200" y="21897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Joue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de boeuf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124200" y="24183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Pomme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vapeur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124200" y="2887175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Semoule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au lait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56869" y="1667100"/>
            <a:ext cx="2160000" cy="3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Carottes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râpées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b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et</a:t>
            </a:r>
            <a:r>
              <a:rPr lang="en-US" sz="1400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graines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tournesol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37006" y="21135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Sauté de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porc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au paprika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37006" y="23622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Haricots verts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persillés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337006" y="2613506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Mimolette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5097825" y="2852350"/>
            <a:ext cx="2663994" cy="33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b="1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Cookies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Haricots Blancs </a:t>
            </a:r>
            <a:b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(Formation Bien Manger à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l’École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62566" y="1794468"/>
            <a:ext cx="2160000" cy="3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Salade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d’endives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400" b="1" dirty="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croutons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et vinaigrette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d’agrumes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562708" y="21897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Curry de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lentilles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562708" y="24384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Aux petits pois et carottes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62708" y="27231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Yaourt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fermier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543800" y="29718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Tarte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Bourdaloue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001108" y="17325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Pâté de foie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001108" y="2006232"/>
            <a:ext cx="2160000" cy="3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Filet de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poisson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à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l’huile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d’olive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et au citron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001108" y="24183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Blettes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à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l’italienne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001108" y="27231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Edam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001108" y="29718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Bananes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TextBox 204">
            <a:extLst>
              <a:ext uri="{FF2B5EF4-FFF2-40B4-BE49-F238E27FC236}">
                <a16:creationId xmlns:a16="http://schemas.microsoft.com/office/drawing/2014/main" id="{CD8EC4F0-C936-0D79-527E-CE3F8459C9B0}"/>
              </a:ext>
            </a:extLst>
          </p:cNvPr>
          <p:cNvSpPr txBox="1"/>
          <p:nvPr/>
        </p:nvSpPr>
        <p:spPr>
          <a:xfrm>
            <a:off x="5379550" y="571797"/>
            <a:ext cx="2042500" cy="419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Novembre</a:t>
            </a:r>
            <a:endParaRPr lang="en-US" sz="3600" b="1" dirty="0">
              <a:solidFill>
                <a:srgbClr val="542583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18" name="TextBox 19">
            <a:extLst>
              <a:ext uri="{FF2B5EF4-FFF2-40B4-BE49-F238E27FC236}">
                <a16:creationId xmlns:a16="http://schemas.microsoft.com/office/drawing/2014/main" id="{C7B2ACB9-E73F-148A-F9C9-BC2ABAB372E4}"/>
              </a:ext>
            </a:extLst>
          </p:cNvPr>
          <p:cNvSpPr txBox="1"/>
          <p:nvPr/>
        </p:nvSpPr>
        <p:spPr>
          <a:xfrm>
            <a:off x="609600" y="42471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Salade de chou rouge</a:t>
            </a:r>
          </a:p>
        </p:txBody>
      </p:sp>
      <p:sp>
        <p:nvSpPr>
          <p:cNvPr id="119" name="TextBox 20">
            <a:extLst>
              <a:ext uri="{FF2B5EF4-FFF2-40B4-BE49-F238E27FC236}">
                <a16:creationId xmlns:a16="http://schemas.microsoft.com/office/drawing/2014/main" id="{90F7D508-7D34-0901-9A82-4011F3158866}"/>
              </a:ext>
            </a:extLst>
          </p:cNvPr>
          <p:cNvSpPr txBox="1"/>
          <p:nvPr/>
        </p:nvSpPr>
        <p:spPr>
          <a:xfrm>
            <a:off x="609600" y="45519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Gratin de boeuf</a:t>
            </a:r>
          </a:p>
        </p:txBody>
      </p:sp>
      <p:sp>
        <p:nvSpPr>
          <p:cNvPr id="120" name="TextBox 21">
            <a:extLst>
              <a:ext uri="{FF2B5EF4-FFF2-40B4-BE49-F238E27FC236}">
                <a16:creationId xmlns:a16="http://schemas.microsoft.com/office/drawing/2014/main" id="{463C29A4-1AB8-0EA6-4430-540B2E63AB6F}"/>
              </a:ext>
            </a:extLst>
          </p:cNvPr>
          <p:cNvSpPr txBox="1"/>
          <p:nvPr/>
        </p:nvSpPr>
        <p:spPr>
          <a:xfrm>
            <a:off x="609600" y="48006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Pomme de terre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vapeur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TextBox 23">
            <a:extLst>
              <a:ext uri="{FF2B5EF4-FFF2-40B4-BE49-F238E27FC236}">
                <a16:creationId xmlns:a16="http://schemas.microsoft.com/office/drawing/2014/main" id="{BD98F665-F4B4-1599-B4EA-393C63D908EC}"/>
              </a:ext>
            </a:extLst>
          </p:cNvPr>
          <p:cNvSpPr txBox="1"/>
          <p:nvPr/>
        </p:nvSpPr>
        <p:spPr>
          <a:xfrm>
            <a:off x="609600" y="5234769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Fromage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blanc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9" name="TextBox 24">
            <a:extLst>
              <a:ext uri="{FF2B5EF4-FFF2-40B4-BE49-F238E27FC236}">
                <a16:creationId xmlns:a16="http://schemas.microsoft.com/office/drawing/2014/main" id="{F2C620C0-B029-1345-69EF-FFA2EC0F7DC2}"/>
              </a:ext>
            </a:extLst>
          </p:cNvPr>
          <p:cNvSpPr txBox="1"/>
          <p:nvPr/>
        </p:nvSpPr>
        <p:spPr>
          <a:xfrm>
            <a:off x="3124200" y="4004268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Endives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et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betteraves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0" name="TextBox 25">
            <a:extLst>
              <a:ext uri="{FF2B5EF4-FFF2-40B4-BE49-F238E27FC236}">
                <a16:creationId xmlns:a16="http://schemas.microsoft.com/office/drawing/2014/main" id="{2A0FB914-DAA1-E244-9BB6-136D5AE40090}"/>
              </a:ext>
            </a:extLst>
          </p:cNvPr>
          <p:cNvSpPr txBox="1"/>
          <p:nvPr/>
        </p:nvSpPr>
        <p:spPr>
          <a:xfrm>
            <a:off x="3124200" y="4413764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Riz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tomaté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TextBox 26">
            <a:extLst>
              <a:ext uri="{FF2B5EF4-FFF2-40B4-BE49-F238E27FC236}">
                <a16:creationId xmlns:a16="http://schemas.microsoft.com/office/drawing/2014/main" id="{729F6E06-5644-6C36-85DA-84375990AA58}"/>
              </a:ext>
            </a:extLst>
          </p:cNvPr>
          <p:cNvSpPr txBox="1"/>
          <p:nvPr/>
        </p:nvSpPr>
        <p:spPr>
          <a:xfrm>
            <a:off x="3124200" y="4687432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Poisson meunière</a:t>
            </a:r>
          </a:p>
        </p:txBody>
      </p:sp>
      <p:sp>
        <p:nvSpPr>
          <p:cNvPr id="152" name="TextBox 27">
            <a:extLst>
              <a:ext uri="{FF2B5EF4-FFF2-40B4-BE49-F238E27FC236}">
                <a16:creationId xmlns:a16="http://schemas.microsoft.com/office/drawing/2014/main" id="{1920E360-68CB-ED60-3078-265F5917CAE0}"/>
              </a:ext>
            </a:extLst>
          </p:cNvPr>
          <p:cNvSpPr txBox="1"/>
          <p:nvPr/>
        </p:nvSpPr>
        <p:spPr>
          <a:xfrm>
            <a:off x="3124200" y="496110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Comté</a:t>
            </a:r>
          </a:p>
        </p:txBody>
      </p:sp>
      <p:sp>
        <p:nvSpPr>
          <p:cNvPr id="153" name="TextBox 28">
            <a:extLst>
              <a:ext uri="{FF2B5EF4-FFF2-40B4-BE49-F238E27FC236}">
                <a16:creationId xmlns:a16="http://schemas.microsoft.com/office/drawing/2014/main" id="{7F7DE886-D58C-F312-19D0-5F77D47A6C8B}"/>
              </a:ext>
            </a:extLst>
          </p:cNvPr>
          <p:cNvSpPr txBox="1"/>
          <p:nvPr/>
        </p:nvSpPr>
        <p:spPr>
          <a:xfrm>
            <a:off x="3124200" y="5234769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Kiwi / Orange</a:t>
            </a:r>
          </a:p>
        </p:txBody>
      </p:sp>
      <p:sp>
        <p:nvSpPr>
          <p:cNvPr id="154" name="TextBox 29">
            <a:extLst>
              <a:ext uri="{FF2B5EF4-FFF2-40B4-BE49-F238E27FC236}">
                <a16:creationId xmlns:a16="http://schemas.microsoft.com/office/drawing/2014/main" id="{EC6C662F-EA0D-482F-9A2E-68463F3C4966}"/>
              </a:ext>
            </a:extLst>
          </p:cNvPr>
          <p:cNvSpPr txBox="1"/>
          <p:nvPr/>
        </p:nvSpPr>
        <p:spPr>
          <a:xfrm>
            <a:off x="5337006" y="4004268"/>
            <a:ext cx="2160000" cy="3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Carottes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râpées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emmental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vinaigrette au curry</a:t>
            </a:r>
          </a:p>
        </p:txBody>
      </p:sp>
      <p:sp>
        <p:nvSpPr>
          <p:cNvPr id="155" name="TextBox 30">
            <a:extLst>
              <a:ext uri="{FF2B5EF4-FFF2-40B4-BE49-F238E27FC236}">
                <a16:creationId xmlns:a16="http://schemas.microsoft.com/office/drawing/2014/main" id="{D7D623DB-BE34-4333-A98A-F2BE4576FB20}"/>
              </a:ext>
            </a:extLst>
          </p:cNvPr>
          <p:cNvSpPr txBox="1"/>
          <p:nvPr/>
        </p:nvSpPr>
        <p:spPr>
          <a:xfrm>
            <a:off x="5337006" y="44757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Poisson sauce citron</a:t>
            </a:r>
          </a:p>
        </p:txBody>
      </p:sp>
      <p:sp>
        <p:nvSpPr>
          <p:cNvPr id="156" name="TextBox 31">
            <a:extLst>
              <a:ext uri="{FF2B5EF4-FFF2-40B4-BE49-F238E27FC236}">
                <a16:creationId xmlns:a16="http://schemas.microsoft.com/office/drawing/2014/main" id="{19082C8A-6270-1482-6FD8-96D84256E90F}"/>
              </a:ext>
            </a:extLst>
          </p:cNvPr>
          <p:cNvSpPr txBox="1"/>
          <p:nvPr/>
        </p:nvSpPr>
        <p:spPr>
          <a:xfrm>
            <a:off x="5337006" y="47043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Purée de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patate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douce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TextBox 33">
            <a:extLst>
              <a:ext uri="{FF2B5EF4-FFF2-40B4-BE49-F238E27FC236}">
                <a16:creationId xmlns:a16="http://schemas.microsoft.com/office/drawing/2014/main" id="{558FB5B4-4347-AF36-98E2-4BFEE0046DC6}"/>
              </a:ext>
            </a:extLst>
          </p:cNvPr>
          <p:cNvSpPr txBox="1"/>
          <p:nvPr/>
        </p:nvSpPr>
        <p:spPr>
          <a:xfrm>
            <a:off x="5337006" y="5234769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Crème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chocolat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TextBox 34">
            <a:extLst>
              <a:ext uri="{FF2B5EF4-FFF2-40B4-BE49-F238E27FC236}">
                <a16:creationId xmlns:a16="http://schemas.microsoft.com/office/drawing/2014/main" id="{0BA0E651-600A-8CF7-581C-FEDC22186CC5}"/>
              </a:ext>
            </a:extLst>
          </p:cNvPr>
          <p:cNvSpPr txBox="1"/>
          <p:nvPr/>
        </p:nvSpPr>
        <p:spPr>
          <a:xfrm>
            <a:off x="7117075" y="4220747"/>
            <a:ext cx="2940908" cy="33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Pistou d’Automne </a:t>
            </a:r>
          </a:p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aux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légumineuses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TextBox 35">
            <a:extLst>
              <a:ext uri="{FF2B5EF4-FFF2-40B4-BE49-F238E27FC236}">
                <a16:creationId xmlns:a16="http://schemas.microsoft.com/office/drawing/2014/main" id="{65DFAE4A-9E70-9774-8885-28E37407D36C}"/>
              </a:ext>
            </a:extLst>
          </p:cNvPr>
          <p:cNvSpPr txBox="1"/>
          <p:nvPr/>
        </p:nvSpPr>
        <p:spPr>
          <a:xfrm>
            <a:off x="7562708" y="4675756"/>
            <a:ext cx="2160000" cy="50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Rôstis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de pomme de terre, crème aux haricots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blancs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-US" sz="1400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t 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paprika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fumé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TextBox 38">
            <a:extLst>
              <a:ext uri="{FF2B5EF4-FFF2-40B4-BE49-F238E27FC236}">
                <a16:creationId xmlns:a16="http://schemas.microsoft.com/office/drawing/2014/main" id="{392A011A-4940-C2EE-DB94-F103A4757445}"/>
              </a:ext>
            </a:extLst>
          </p:cNvPr>
          <p:cNvSpPr txBox="1"/>
          <p:nvPr/>
        </p:nvSpPr>
        <p:spPr>
          <a:xfrm>
            <a:off x="7117075" y="5236459"/>
            <a:ext cx="3253542" cy="3391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Moelleux</a:t>
            </a:r>
            <a:r>
              <a:rPr lang="en-US" sz="1400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Fontainebleau au fromage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blanc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pruneaux</a:t>
            </a: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 confits et fleur </a:t>
            </a:r>
            <a:r>
              <a:rPr lang="en-US" sz="1400" dirty="0" err="1">
                <a:latin typeface="Inter"/>
                <a:ea typeface="Inter"/>
                <a:cs typeface="Inter"/>
                <a:sym typeface="Inter"/>
              </a:rPr>
              <a:t>d’oranger</a:t>
            </a:r>
            <a:endParaRPr lang="en-US" sz="14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TextBox 39">
            <a:extLst>
              <a:ext uri="{FF2B5EF4-FFF2-40B4-BE49-F238E27FC236}">
                <a16:creationId xmlns:a16="http://schemas.microsoft.com/office/drawing/2014/main" id="{BB590705-B3F0-C58C-EECF-76AE250F599C}"/>
              </a:ext>
            </a:extLst>
          </p:cNvPr>
          <p:cNvSpPr txBox="1"/>
          <p:nvPr/>
        </p:nvSpPr>
        <p:spPr>
          <a:xfrm>
            <a:off x="10001108" y="4156668"/>
            <a:ext cx="2160000" cy="33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Chou fleur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croq</a:t>
            </a: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’ </a:t>
            </a:r>
            <a:b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crème de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ciboulette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TextBox 40">
            <a:extLst>
              <a:ext uri="{FF2B5EF4-FFF2-40B4-BE49-F238E27FC236}">
                <a16:creationId xmlns:a16="http://schemas.microsoft.com/office/drawing/2014/main" id="{93F28CAD-FBDB-4A26-439B-46E55988D112}"/>
              </a:ext>
            </a:extLst>
          </p:cNvPr>
          <p:cNvSpPr txBox="1"/>
          <p:nvPr/>
        </p:nvSpPr>
        <p:spPr>
          <a:xfrm>
            <a:off x="10001108" y="45519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Curry de boeuf (modification)</a:t>
            </a:r>
          </a:p>
        </p:txBody>
      </p:sp>
      <p:sp>
        <p:nvSpPr>
          <p:cNvPr id="166" name="TextBox 41">
            <a:extLst>
              <a:ext uri="{FF2B5EF4-FFF2-40B4-BE49-F238E27FC236}">
                <a16:creationId xmlns:a16="http://schemas.microsoft.com/office/drawing/2014/main" id="{2128A72E-50A0-1930-B3C9-E18F5CD05958}"/>
              </a:ext>
            </a:extLst>
          </p:cNvPr>
          <p:cNvSpPr txBox="1"/>
          <p:nvPr/>
        </p:nvSpPr>
        <p:spPr>
          <a:xfrm>
            <a:off x="10001108" y="47805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Semoule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TextBox 42">
            <a:extLst>
              <a:ext uri="{FF2B5EF4-FFF2-40B4-BE49-F238E27FC236}">
                <a16:creationId xmlns:a16="http://schemas.microsoft.com/office/drawing/2014/main" id="{41E7ADC9-075C-CF86-BC73-F53322AEDC64}"/>
              </a:ext>
            </a:extLst>
          </p:cNvPr>
          <p:cNvSpPr txBox="1"/>
          <p:nvPr/>
        </p:nvSpPr>
        <p:spPr>
          <a:xfrm>
            <a:off x="10001108" y="5085380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Brie</a:t>
            </a:r>
          </a:p>
        </p:txBody>
      </p:sp>
      <p:sp>
        <p:nvSpPr>
          <p:cNvPr id="168" name="TextBox 43">
            <a:extLst>
              <a:ext uri="{FF2B5EF4-FFF2-40B4-BE49-F238E27FC236}">
                <a16:creationId xmlns:a16="http://schemas.microsoft.com/office/drawing/2014/main" id="{DBDC7B8B-3220-CFD3-EBE9-ACAE5BE0AE8F}"/>
              </a:ext>
            </a:extLst>
          </p:cNvPr>
          <p:cNvSpPr txBox="1"/>
          <p:nvPr/>
        </p:nvSpPr>
        <p:spPr>
          <a:xfrm>
            <a:off x="9950025" y="5327343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7"/>
              </a:lnSpc>
            </a:pPr>
            <a:r>
              <a:rPr lang="en-US" sz="1400" dirty="0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Orange / </a:t>
            </a:r>
            <a:r>
              <a:rPr lang="en-US" sz="1400" dirty="0" err="1">
                <a:solidFill>
                  <a:schemeClr val="accent6"/>
                </a:solidFill>
                <a:latin typeface="Inter"/>
                <a:ea typeface="Inter"/>
                <a:cs typeface="Inter"/>
                <a:sym typeface="Inter"/>
              </a:rPr>
              <a:t>Banane</a:t>
            </a:r>
            <a:endParaRPr lang="en-US" sz="1400" dirty="0">
              <a:solidFill>
                <a:schemeClr val="accent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TextBox 13">
            <a:extLst>
              <a:ext uri="{FF2B5EF4-FFF2-40B4-BE49-F238E27FC236}">
                <a16:creationId xmlns:a16="http://schemas.microsoft.com/office/drawing/2014/main" id="{F0219916-4640-A1FC-2CF8-264E86A9DCFF}"/>
              </a:ext>
            </a:extLst>
          </p:cNvPr>
          <p:cNvSpPr txBox="1"/>
          <p:nvPr/>
        </p:nvSpPr>
        <p:spPr>
          <a:xfrm>
            <a:off x="4953000" y="3505514"/>
            <a:ext cx="3048000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8"/>
              </a:lnSpc>
            </a:pPr>
            <a:r>
              <a:rPr lang="en-US" sz="1400" b="1" dirty="0">
                <a:solidFill>
                  <a:srgbClr val="542583"/>
                </a:solidFill>
                <a:latin typeface="Inter Bold"/>
                <a:ea typeface="Inter Bold"/>
                <a:cs typeface="Inter Bold"/>
                <a:sym typeface="Inter Bold"/>
              </a:rPr>
              <a:t>SEMAINE DU 24 AU 28</a:t>
            </a:r>
          </a:p>
        </p:txBody>
      </p:sp>
      <p:sp>
        <p:nvSpPr>
          <p:cNvPr id="170" name="TextBox 190">
            <a:extLst>
              <a:ext uri="{FF2B5EF4-FFF2-40B4-BE49-F238E27FC236}">
                <a16:creationId xmlns:a16="http://schemas.microsoft.com/office/drawing/2014/main" id="{8014137B-8EAB-5FFC-CFF1-B3283829701E}"/>
              </a:ext>
            </a:extLst>
          </p:cNvPr>
          <p:cNvSpPr txBox="1"/>
          <p:nvPr/>
        </p:nvSpPr>
        <p:spPr>
          <a:xfrm>
            <a:off x="3657600" y="5621544"/>
            <a:ext cx="5334000" cy="154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6"/>
              </a:lnSpc>
            </a:pPr>
            <a:r>
              <a:rPr lang="fr-FR" sz="1050" b="1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EN NOVEMBRE, C’EST …. LES GASTRONOMADES !</a:t>
            </a:r>
          </a:p>
          <a:p>
            <a:pPr algn="just">
              <a:lnSpc>
                <a:spcPts val="1006"/>
              </a:lnSpc>
            </a:pPr>
            <a:endParaRPr lang="fr-FR" sz="1050" dirty="0">
              <a:solidFill>
                <a:srgbClr val="54258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1006"/>
              </a:lnSpc>
            </a:pPr>
            <a:r>
              <a:rPr lang="fr-FR" sz="1050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Le jeudi 28 novembre, tous les enfants des écoles du Grand Angoulême vont manger le même menu dans leur restaurant scolaire ! Cette année, c’est la cheffe Margaux Élie (oui, la même que pour Le Grand Repas le mois dernier souvenez-vous, quart de finaliste à Top Chef) qui a imaginé de délicieuses recettes végétariennes et pleines de saveurs et dont nos cuisiniers vont s’emparer.</a:t>
            </a:r>
          </a:p>
          <a:p>
            <a:pPr algn="just">
              <a:lnSpc>
                <a:spcPts val="1006"/>
              </a:lnSpc>
            </a:pPr>
            <a:endParaRPr lang="fr-FR" sz="1050" dirty="0">
              <a:solidFill>
                <a:srgbClr val="54258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1006"/>
              </a:lnSpc>
            </a:pPr>
            <a:r>
              <a:rPr lang="fr-FR" sz="1050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C’est une belle occasion de découvrir de nouveaux goûts, de tester des recettes originales et d’apprendre à mieux connaître les aliments tout en se régalant. Nous sommes très heureux de participer à ce moment de partage et de gourmandise avec tous les petits Couronnais !</a:t>
            </a:r>
          </a:p>
          <a:p>
            <a:pPr algn="just">
              <a:lnSpc>
                <a:spcPts val="1006"/>
              </a:lnSpc>
            </a:pPr>
            <a:endParaRPr lang="fr-FR" sz="1050" b="1" dirty="0">
              <a:solidFill>
                <a:srgbClr val="542583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1006"/>
              </a:lnSpc>
            </a:pPr>
            <a:r>
              <a:rPr lang="fr-FR" sz="1050" b="1" dirty="0">
                <a:solidFill>
                  <a:srgbClr val="542583"/>
                </a:solidFill>
                <a:latin typeface="Inter"/>
                <a:ea typeface="Inter"/>
                <a:cs typeface="Inter"/>
                <a:sym typeface="Inter"/>
              </a:rPr>
              <a:t>Bon appétit à tous et à toutes ! 🍽️😋</a:t>
            </a:r>
            <a:endParaRPr lang="en-US" sz="1050" b="1" dirty="0">
              <a:solidFill>
                <a:srgbClr val="54258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2" name="Group 191">
            <a:extLst>
              <a:ext uri="{FF2B5EF4-FFF2-40B4-BE49-F238E27FC236}">
                <a16:creationId xmlns:a16="http://schemas.microsoft.com/office/drawing/2014/main" id="{6E97E3BF-13DD-FDE1-966B-B6E958F1FDE9}"/>
              </a:ext>
            </a:extLst>
          </p:cNvPr>
          <p:cNvGrpSpPr>
            <a:grpSpLocks noChangeAspect="1"/>
          </p:cNvGrpSpPr>
          <p:nvPr/>
        </p:nvGrpSpPr>
        <p:grpSpPr>
          <a:xfrm>
            <a:off x="2133600" y="2802653"/>
            <a:ext cx="286781" cy="341464"/>
            <a:chOff x="0" y="0"/>
            <a:chExt cx="1286010" cy="1531223"/>
          </a:xfrm>
        </p:grpSpPr>
        <p:sp>
          <p:nvSpPr>
            <p:cNvPr id="3" name="Freeform 192">
              <a:extLst>
                <a:ext uri="{FF2B5EF4-FFF2-40B4-BE49-F238E27FC236}">
                  <a16:creationId xmlns:a16="http://schemas.microsoft.com/office/drawing/2014/main" id="{DD7AB592-14B2-A9DB-794E-99EF613C77FA}"/>
                </a:ext>
              </a:extLst>
            </p:cNvPr>
            <p:cNvSpPr/>
            <p:nvPr/>
          </p:nvSpPr>
          <p:spPr>
            <a:xfrm>
              <a:off x="0" y="0"/>
              <a:ext cx="1286002" cy="1531239"/>
            </a:xfrm>
            <a:custGeom>
              <a:avLst/>
              <a:gdLst/>
              <a:ahLst/>
              <a:cxnLst/>
              <a:rect l="l" t="t" r="r" b="b"/>
              <a:pathLst>
                <a:path w="1286002" h="1531239">
                  <a:moveTo>
                    <a:pt x="0" y="0"/>
                  </a:moveTo>
                  <a:lnTo>
                    <a:pt x="1286002" y="0"/>
                  </a:lnTo>
                  <a:lnTo>
                    <a:pt x="1286002" y="1531239"/>
                  </a:lnTo>
                  <a:lnTo>
                    <a:pt x="0" y="1531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A4D7FCE4-2287-66E8-931C-0D909556CF28}"/>
              </a:ext>
            </a:extLst>
          </p:cNvPr>
          <p:cNvGrpSpPr/>
          <p:nvPr/>
        </p:nvGrpSpPr>
        <p:grpSpPr>
          <a:xfrm>
            <a:off x="4823487" y="2859998"/>
            <a:ext cx="206771" cy="191045"/>
            <a:chOff x="0" y="0"/>
            <a:chExt cx="215473" cy="215473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0BCD3A4D-9D81-37D0-135E-DAC9BDA51D52}"/>
                </a:ext>
              </a:extLst>
            </p:cNvPr>
            <p:cNvGrpSpPr/>
            <p:nvPr/>
          </p:nvGrpSpPr>
          <p:grpSpPr>
            <a:xfrm>
              <a:off x="0" y="0"/>
              <a:ext cx="215473" cy="215473"/>
              <a:chOff x="0" y="0"/>
              <a:chExt cx="812800" cy="8128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FEF2BBD2-0734-E1A8-9D69-F415957D98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9790"/>
              </a:solidFill>
            </p:spPr>
            <p:txBody>
              <a:bodyPr/>
              <a:lstStyle/>
              <a:p>
                <a:endParaRPr lang="fr-FR" sz="1616" dirty="0"/>
              </a:p>
            </p:txBody>
          </p:sp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id="{9C84ED60-69C4-54B5-B9F4-01572A5D9CAB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6"/>
                  </a:lnSpc>
                </a:pPr>
                <a:endParaRPr sz="1616"/>
              </a:p>
            </p:txBody>
          </p:sp>
        </p:grp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EB246442-5FC6-1E56-DA83-919843F056A5}"/>
                </a:ext>
              </a:extLst>
            </p:cNvPr>
            <p:cNvSpPr/>
            <p:nvPr/>
          </p:nvSpPr>
          <p:spPr>
            <a:xfrm>
              <a:off x="27266" y="44165"/>
              <a:ext cx="160941" cy="127143"/>
            </a:xfrm>
            <a:custGeom>
              <a:avLst/>
              <a:gdLst/>
              <a:ahLst/>
              <a:cxnLst/>
              <a:rect l="l" t="t" r="r" b="b"/>
              <a:pathLst>
                <a:path w="160941" h="127143">
                  <a:moveTo>
                    <a:pt x="0" y="0"/>
                  </a:moveTo>
                  <a:lnTo>
                    <a:pt x="160941" y="0"/>
                  </a:lnTo>
                  <a:lnTo>
                    <a:pt x="160941" y="127143"/>
                  </a:lnTo>
                  <a:lnTo>
                    <a:pt x="0" y="12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7008260-11F3-FB0D-028D-A32402ADA610}"/>
              </a:ext>
            </a:extLst>
          </p:cNvPr>
          <p:cNvGrpSpPr/>
          <p:nvPr/>
        </p:nvGrpSpPr>
        <p:grpSpPr>
          <a:xfrm>
            <a:off x="9365343" y="2895600"/>
            <a:ext cx="304797" cy="262932"/>
            <a:chOff x="0" y="0"/>
            <a:chExt cx="215473" cy="215473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A3A35348-5F97-901A-FD7B-1772C8F6CDDA}"/>
                </a:ext>
              </a:extLst>
            </p:cNvPr>
            <p:cNvGrpSpPr/>
            <p:nvPr/>
          </p:nvGrpSpPr>
          <p:grpSpPr>
            <a:xfrm>
              <a:off x="0" y="0"/>
              <a:ext cx="215473" cy="215473"/>
              <a:chOff x="0" y="0"/>
              <a:chExt cx="812800" cy="812800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85F791A-BA6B-9E2A-4E86-2C17215C56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89790"/>
              </a:solidFill>
            </p:spPr>
            <p:txBody>
              <a:bodyPr/>
              <a:lstStyle/>
              <a:p>
                <a:endParaRPr lang="fr-FR" sz="1616" dirty="0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AFD8C701-B457-A7AB-ADB0-AB11B4BA9E44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6"/>
                  </a:lnSpc>
                </a:pPr>
                <a:endParaRPr sz="1616"/>
              </a:p>
            </p:txBody>
          </p:sp>
        </p:grp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0BC0D7-7619-E38C-5420-649FA0152678}"/>
                </a:ext>
              </a:extLst>
            </p:cNvPr>
            <p:cNvSpPr/>
            <p:nvPr/>
          </p:nvSpPr>
          <p:spPr>
            <a:xfrm>
              <a:off x="27266" y="44165"/>
              <a:ext cx="160941" cy="127143"/>
            </a:xfrm>
            <a:custGeom>
              <a:avLst/>
              <a:gdLst/>
              <a:ahLst/>
              <a:cxnLst/>
              <a:rect l="l" t="t" r="r" b="b"/>
              <a:pathLst>
                <a:path w="160941" h="127143">
                  <a:moveTo>
                    <a:pt x="0" y="0"/>
                  </a:moveTo>
                  <a:lnTo>
                    <a:pt x="160941" y="0"/>
                  </a:lnTo>
                  <a:lnTo>
                    <a:pt x="160941" y="127143"/>
                  </a:lnTo>
                  <a:lnTo>
                    <a:pt x="0" y="127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5E8DF806-C9EB-52BF-0FCA-413A8D7B94F4}"/>
              </a:ext>
            </a:extLst>
          </p:cNvPr>
          <p:cNvGrpSpPr/>
          <p:nvPr/>
        </p:nvGrpSpPr>
        <p:grpSpPr>
          <a:xfrm>
            <a:off x="9257093" y="2736746"/>
            <a:ext cx="103000" cy="158854"/>
            <a:chOff x="0" y="0"/>
            <a:chExt cx="182703" cy="263356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3C93C8CA-6B0C-8551-4A48-E075ECA1EABE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57786F27-EED4-FC4F-F492-FED2763A71EC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75685EA1-862F-79DF-AE5C-8BD4DF76BB0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46" name="TextBox 6">
                <a:extLst>
                  <a:ext uri="{FF2B5EF4-FFF2-40B4-BE49-F238E27FC236}">
                    <a16:creationId xmlns:a16="http://schemas.microsoft.com/office/drawing/2014/main" id="{88E9BEC6-F92A-C17E-BB70-5123676FF0B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BBC05FB-C179-E479-DE9F-FF088E255AC7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652D2239-E827-B1D6-12E6-6A862BC91F23}"/>
                </a:ext>
              </a:extLst>
            </p:cNvPr>
            <p:cNvSpPr txBox="1"/>
            <p:nvPr/>
          </p:nvSpPr>
          <p:spPr>
            <a:xfrm>
              <a:off x="18428" y="130983"/>
              <a:ext cx="147361" cy="5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207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id="{765BF1F7-EB56-B35D-CAED-914F4AB60C4E}"/>
              </a:ext>
            </a:extLst>
          </p:cNvPr>
          <p:cNvGrpSpPr/>
          <p:nvPr/>
        </p:nvGrpSpPr>
        <p:grpSpPr>
          <a:xfrm>
            <a:off x="9345800" y="2203346"/>
            <a:ext cx="103000" cy="158854"/>
            <a:chOff x="0" y="0"/>
            <a:chExt cx="182703" cy="263356"/>
          </a:xfrm>
        </p:grpSpPr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A01B988D-9B28-0E51-FCF4-135C518001E4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49" name="Group 4">
              <a:extLst>
                <a:ext uri="{FF2B5EF4-FFF2-40B4-BE49-F238E27FC236}">
                  <a16:creationId xmlns:a16="http://schemas.microsoft.com/office/drawing/2014/main" id="{DBF8A488-BD7A-FC9A-69D2-B8177A7B6288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52" name="Freeform 5">
                <a:extLst>
                  <a:ext uri="{FF2B5EF4-FFF2-40B4-BE49-F238E27FC236}">
                    <a16:creationId xmlns:a16="http://schemas.microsoft.com/office/drawing/2014/main" id="{3478C9D1-5D55-0485-E8FC-7A47EEC8399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30B91EFC-D67A-1828-307A-11AE63B64BF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A1A03641-5356-04D6-113E-59752E5E6DD9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51" name="TextBox 8">
              <a:extLst>
                <a:ext uri="{FF2B5EF4-FFF2-40B4-BE49-F238E27FC236}">
                  <a16:creationId xmlns:a16="http://schemas.microsoft.com/office/drawing/2014/main" id="{C0B7A954-7A9E-5086-3394-C81E7DE775BD}"/>
                </a:ext>
              </a:extLst>
            </p:cNvPr>
            <p:cNvSpPr txBox="1"/>
            <p:nvPr/>
          </p:nvSpPr>
          <p:spPr>
            <a:xfrm>
              <a:off x="18428" y="130983"/>
              <a:ext cx="147361" cy="5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207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54" name="Group 191">
            <a:extLst>
              <a:ext uri="{FF2B5EF4-FFF2-40B4-BE49-F238E27FC236}">
                <a16:creationId xmlns:a16="http://schemas.microsoft.com/office/drawing/2014/main" id="{3F64BC42-FA58-0D9F-F928-4A8533EA637B}"/>
              </a:ext>
            </a:extLst>
          </p:cNvPr>
          <p:cNvGrpSpPr>
            <a:grpSpLocks noChangeAspect="1"/>
          </p:cNvGrpSpPr>
          <p:nvPr/>
        </p:nvGrpSpPr>
        <p:grpSpPr>
          <a:xfrm>
            <a:off x="11537033" y="2828563"/>
            <a:ext cx="304800" cy="362919"/>
            <a:chOff x="0" y="0"/>
            <a:chExt cx="1286010" cy="1531223"/>
          </a:xfrm>
        </p:grpSpPr>
        <p:sp>
          <p:nvSpPr>
            <p:cNvPr id="55" name="Freeform 192">
              <a:extLst>
                <a:ext uri="{FF2B5EF4-FFF2-40B4-BE49-F238E27FC236}">
                  <a16:creationId xmlns:a16="http://schemas.microsoft.com/office/drawing/2014/main" id="{531B30E5-9250-C6FD-A291-16D7B8707063}"/>
                </a:ext>
              </a:extLst>
            </p:cNvPr>
            <p:cNvSpPr/>
            <p:nvPr/>
          </p:nvSpPr>
          <p:spPr>
            <a:xfrm>
              <a:off x="0" y="0"/>
              <a:ext cx="1286002" cy="1531239"/>
            </a:xfrm>
            <a:custGeom>
              <a:avLst/>
              <a:gdLst/>
              <a:ahLst/>
              <a:cxnLst/>
              <a:rect l="l" t="t" r="r" b="b"/>
              <a:pathLst>
                <a:path w="1286002" h="1531239">
                  <a:moveTo>
                    <a:pt x="0" y="0"/>
                  </a:moveTo>
                  <a:lnTo>
                    <a:pt x="1286002" y="0"/>
                  </a:lnTo>
                  <a:lnTo>
                    <a:pt x="1286002" y="1531239"/>
                  </a:lnTo>
                  <a:lnTo>
                    <a:pt x="0" y="1531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56" name="Group 2">
            <a:extLst>
              <a:ext uri="{FF2B5EF4-FFF2-40B4-BE49-F238E27FC236}">
                <a16:creationId xmlns:a16="http://schemas.microsoft.com/office/drawing/2014/main" id="{B4405126-4442-5442-A24B-39BF5725D0BC}"/>
              </a:ext>
            </a:extLst>
          </p:cNvPr>
          <p:cNvGrpSpPr/>
          <p:nvPr/>
        </p:nvGrpSpPr>
        <p:grpSpPr>
          <a:xfrm>
            <a:off x="2442150" y="5248335"/>
            <a:ext cx="103000" cy="158854"/>
            <a:chOff x="0" y="0"/>
            <a:chExt cx="182703" cy="263356"/>
          </a:xfrm>
        </p:grpSpPr>
        <p:sp>
          <p:nvSpPr>
            <p:cNvPr id="57" name="Freeform 3">
              <a:extLst>
                <a:ext uri="{FF2B5EF4-FFF2-40B4-BE49-F238E27FC236}">
                  <a16:creationId xmlns:a16="http://schemas.microsoft.com/office/drawing/2014/main" id="{F25323EB-A9A1-BE47-E7D6-689EBE63B34F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58" name="Group 4">
              <a:extLst>
                <a:ext uri="{FF2B5EF4-FFF2-40B4-BE49-F238E27FC236}">
                  <a16:creationId xmlns:a16="http://schemas.microsoft.com/office/drawing/2014/main" id="{EB0963BB-4304-E3A7-1A73-2C79042DC100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BC1249EE-25EE-C718-AEEB-7F3E847FBF6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62" name="TextBox 6">
                <a:extLst>
                  <a:ext uri="{FF2B5EF4-FFF2-40B4-BE49-F238E27FC236}">
                    <a16:creationId xmlns:a16="http://schemas.microsoft.com/office/drawing/2014/main" id="{3E128B84-3255-3434-DDD7-A5CE44559D0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799FC9C7-67F7-47E8-2DB0-3E71C1E5EDDA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29BDFA1D-D337-76F8-6069-814BD23FE57E}"/>
                </a:ext>
              </a:extLst>
            </p:cNvPr>
            <p:cNvSpPr txBox="1"/>
            <p:nvPr/>
          </p:nvSpPr>
          <p:spPr>
            <a:xfrm>
              <a:off x="18428" y="130983"/>
              <a:ext cx="147361" cy="5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207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63" name="Group 191">
            <a:extLst>
              <a:ext uri="{FF2B5EF4-FFF2-40B4-BE49-F238E27FC236}">
                <a16:creationId xmlns:a16="http://schemas.microsoft.com/office/drawing/2014/main" id="{37370108-D874-B028-9C1A-BBC8042623F7}"/>
              </a:ext>
            </a:extLst>
          </p:cNvPr>
          <p:cNvGrpSpPr>
            <a:grpSpLocks noChangeAspect="1"/>
          </p:cNvGrpSpPr>
          <p:nvPr/>
        </p:nvGrpSpPr>
        <p:grpSpPr>
          <a:xfrm>
            <a:off x="4894819" y="5105400"/>
            <a:ext cx="286781" cy="341464"/>
            <a:chOff x="0" y="0"/>
            <a:chExt cx="1286010" cy="1531223"/>
          </a:xfrm>
        </p:grpSpPr>
        <p:sp>
          <p:nvSpPr>
            <p:cNvPr id="64" name="Freeform 192">
              <a:extLst>
                <a:ext uri="{FF2B5EF4-FFF2-40B4-BE49-F238E27FC236}">
                  <a16:creationId xmlns:a16="http://schemas.microsoft.com/office/drawing/2014/main" id="{703EC76A-2B67-C012-64CA-B36948E6A37A}"/>
                </a:ext>
              </a:extLst>
            </p:cNvPr>
            <p:cNvSpPr/>
            <p:nvPr/>
          </p:nvSpPr>
          <p:spPr>
            <a:xfrm>
              <a:off x="0" y="0"/>
              <a:ext cx="1286002" cy="1531239"/>
            </a:xfrm>
            <a:custGeom>
              <a:avLst/>
              <a:gdLst/>
              <a:ahLst/>
              <a:cxnLst/>
              <a:rect l="l" t="t" r="r" b="b"/>
              <a:pathLst>
                <a:path w="1286002" h="1531239">
                  <a:moveTo>
                    <a:pt x="0" y="0"/>
                  </a:moveTo>
                  <a:lnTo>
                    <a:pt x="1286002" y="0"/>
                  </a:lnTo>
                  <a:lnTo>
                    <a:pt x="1286002" y="1531239"/>
                  </a:lnTo>
                  <a:lnTo>
                    <a:pt x="0" y="1531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65" name="Group 191">
            <a:extLst>
              <a:ext uri="{FF2B5EF4-FFF2-40B4-BE49-F238E27FC236}">
                <a16:creationId xmlns:a16="http://schemas.microsoft.com/office/drawing/2014/main" id="{37B6E731-5D69-A216-F434-F8159F472B65}"/>
              </a:ext>
            </a:extLst>
          </p:cNvPr>
          <p:cNvGrpSpPr>
            <a:grpSpLocks noChangeAspect="1"/>
          </p:cNvGrpSpPr>
          <p:nvPr/>
        </p:nvGrpSpPr>
        <p:grpSpPr>
          <a:xfrm>
            <a:off x="11689432" y="5156182"/>
            <a:ext cx="304800" cy="362919"/>
            <a:chOff x="0" y="0"/>
            <a:chExt cx="1286010" cy="1531223"/>
          </a:xfrm>
        </p:grpSpPr>
        <p:sp>
          <p:nvSpPr>
            <p:cNvPr id="66" name="Freeform 192">
              <a:extLst>
                <a:ext uri="{FF2B5EF4-FFF2-40B4-BE49-F238E27FC236}">
                  <a16:creationId xmlns:a16="http://schemas.microsoft.com/office/drawing/2014/main" id="{A8D660C1-F07A-20FF-F8F4-F7DB61BBE167}"/>
                </a:ext>
              </a:extLst>
            </p:cNvPr>
            <p:cNvSpPr/>
            <p:nvPr/>
          </p:nvSpPr>
          <p:spPr>
            <a:xfrm>
              <a:off x="0" y="0"/>
              <a:ext cx="1286002" cy="1531239"/>
            </a:xfrm>
            <a:custGeom>
              <a:avLst/>
              <a:gdLst/>
              <a:ahLst/>
              <a:cxnLst/>
              <a:rect l="l" t="t" r="r" b="b"/>
              <a:pathLst>
                <a:path w="1286002" h="1531239">
                  <a:moveTo>
                    <a:pt x="0" y="0"/>
                  </a:moveTo>
                  <a:lnTo>
                    <a:pt x="1286002" y="0"/>
                  </a:lnTo>
                  <a:lnTo>
                    <a:pt x="1286002" y="1531239"/>
                  </a:lnTo>
                  <a:lnTo>
                    <a:pt x="0" y="1531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67" name="Group 183">
            <a:extLst>
              <a:ext uri="{FF2B5EF4-FFF2-40B4-BE49-F238E27FC236}">
                <a16:creationId xmlns:a16="http://schemas.microsoft.com/office/drawing/2014/main" id="{1BA76003-0052-7BFD-BE64-DF1C19342B13}"/>
              </a:ext>
            </a:extLst>
          </p:cNvPr>
          <p:cNvGrpSpPr>
            <a:grpSpLocks noChangeAspect="1"/>
          </p:cNvGrpSpPr>
          <p:nvPr/>
        </p:nvGrpSpPr>
        <p:grpSpPr>
          <a:xfrm>
            <a:off x="11366615" y="4953000"/>
            <a:ext cx="304798" cy="296734"/>
            <a:chOff x="0" y="0"/>
            <a:chExt cx="1722183" cy="1676625"/>
          </a:xfrm>
        </p:grpSpPr>
        <p:sp>
          <p:nvSpPr>
            <p:cNvPr id="68" name="Freeform 184">
              <a:extLst>
                <a:ext uri="{FF2B5EF4-FFF2-40B4-BE49-F238E27FC236}">
                  <a16:creationId xmlns:a16="http://schemas.microsoft.com/office/drawing/2014/main" id="{BD0720C2-879B-0516-453D-EFCD703D5B80}"/>
                </a:ext>
              </a:extLst>
            </p:cNvPr>
            <p:cNvSpPr/>
            <p:nvPr/>
          </p:nvSpPr>
          <p:spPr>
            <a:xfrm>
              <a:off x="0" y="0"/>
              <a:ext cx="1722120" cy="1676654"/>
            </a:xfrm>
            <a:custGeom>
              <a:avLst/>
              <a:gdLst/>
              <a:ahLst/>
              <a:cxnLst/>
              <a:rect l="l" t="t" r="r" b="b"/>
              <a:pathLst>
                <a:path w="1722120" h="1676654">
                  <a:moveTo>
                    <a:pt x="0" y="0"/>
                  </a:moveTo>
                  <a:lnTo>
                    <a:pt x="1722120" y="0"/>
                  </a:lnTo>
                  <a:lnTo>
                    <a:pt x="1722120" y="1676654"/>
                  </a:lnTo>
                  <a:lnTo>
                    <a:pt x="0" y="16766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-3" b="1"/>
              </a:stretch>
            </a:blipFill>
          </p:spPr>
        </p:sp>
      </p:grpSp>
      <p:pic>
        <p:nvPicPr>
          <p:cNvPr id="71" name="Image 70">
            <a:extLst>
              <a:ext uri="{FF2B5EF4-FFF2-40B4-BE49-F238E27FC236}">
                <a16:creationId xmlns:a16="http://schemas.microsoft.com/office/drawing/2014/main" id="{74AEEFCA-4B1F-09F6-3ECA-36A737C6E8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88" y="3935830"/>
            <a:ext cx="1074283" cy="408530"/>
          </a:xfrm>
          <a:prstGeom prst="rect">
            <a:avLst/>
          </a:prstGeom>
        </p:spPr>
      </p:pic>
      <p:grpSp>
        <p:nvGrpSpPr>
          <p:cNvPr id="27" name="Group 2">
            <a:extLst>
              <a:ext uri="{FF2B5EF4-FFF2-40B4-BE49-F238E27FC236}">
                <a16:creationId xmlns:a16="http://schemas.microsoft.com/office/drawing/2014/main" id="{A4951D4D-D548-131A-C5C7-9DD89B9A1AC4}"/>
              </a:ext>
            </a:extLst>
          </p:cNvPr>
          <p:cNvGrpSpPr/>
          <p:nvPr/>
        </p:nvGrpSpPr>
        <p:grpSpPr>
          <a:xfrm>
            <a:off x="9619566" y="4267200"/>
            <a:ext cx="103000" cy="158854"/>
            <a:chOff x="0" y="0"/>
            <a:chExt cx="182703" cy="263356"/>
          </a:xfrm>
        </p:grpSpPr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BC2D6584-004A-1A70-CC4A-D6F21868FFCF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70" name="Group 4">
              <a:extLst>
                <a:ext uri="{FF2B5EF4-FFF2-40B4-BE49-F238E27FC236}">
                  <a16:creationId xmlns:a16="http://schemas.microsoft.com/office/drawing/2014/main" id="{EC37238A-DDA8-AC83-A8F9-4DEBE1EBE627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74" name="Freeform 5">
                <a:extLst>
                  <a:ext uri="{FF2B5EF4-FFF2-40B4-BE49-F238E27FC236}">
                    <a16:creationId xmlns:a16="http://schemas.microsoft.com/office/drawing/2014/main" id="{C604BFD7-0372-858F-CA4D-5F0D0D3EE1E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75" name="TextBox 6">
                <a:extLst>
                  <a:ext uri="{FF2B5EF4-FFF2-40B4-BE49-F238E27FC236}">
                    <a16:creationId xmlns:a16="http://schemas.microsoft.com/office/drawing/2014/main" id="{4AA5CAE8-00CE-E61A-FC92-51C4E9B2211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20BFA3F1-9E31-7FB5-F38B-3F03D4824C42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E70A8DA4-3556-6319-1847-499659ECD588}"/>
                </a:ext>
              </a:extLst>
            </p:cNvPr>
            <p:cNvSpPr txBox="1"/>
            <p:nvPr/>
          </p:nvSpPr>
          <p:spPr>
            <a:xfrm>
              <a:off x="18428" y="130983"/>
              <a:ext cx="147361" cy="5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207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85FEF979-59B8-FF0E-B366-AFCF35F4133F}"/>
              </a:ext>
            </a:extLst>
          </p:cNvPr>
          <p:cNvGrpSpPr/>
          <p:nvPr/>
        </p:nvGrpSpPr>
        <p:grpSpPr>
          <a:xfrm>
            <a:off x="7440800" y="2789530"/>
            <a:ext cx="103000" cy="158854"/>
            <a:chOff x="0" y="0"/>
            <a:chExt cx="182703" cy="263356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D3BF4428-2396-752D-C24A-61F87CD0F53A}"/>
                </a:ext>
              </a:extLst>
            </p:cNvPr>
            <p:cNvSpPr/>
            <p:nvPr/>
          </p:nvSpPr>
          <p:spPr>
            <a:xfrm>
              <a:off x="0" y="0"/>
              <a:ext cx="182703" cy="263356"/>
            </a:xfrm>
            <a:custGeom>
              <a:avLst/>
              <a:gdLst/>
              <a:ahLst/>
              <a:cxnLst/>
              <a:rect l="l" t="t" r="r" b="b"/>
              <a:pathLst>
                <a:path w="182703" h="263356">
                  <a:moveTo>
                    <a:pt x="0" y="0"/>
                  </a:moveTo>
                  <a:lnTo>
                    <a:pt x="182703" y="0"/>
                  </a:lnTo>
                  <a:lnTo>
                    <a:pt x="182703" y="263356"/>
                  </a:lnTo>
                  <a:lnTo>
                    <a:pt x="0" y="263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 dirty="0"/>
            </a:p>
          </p:txBody>
        </p:sp>
        <p:grpSp>
          <p:nvGrpSpPr>
            <p:cNvPr id="78" name="Group 4">
              <a:extLst>
                <a:ext uri="{FF2B5EF4-FFF2-40B4-BE49-F238E27FC236}">
                  <a16:creationId xmlns:a16="http://schemas.microsoft.com/office/drawing/2014/main" id="{8FB5A666-EB99-63BE-40B1-4F31C0EB3FD1}"/>
                </a:ext>
              </a:extLst>
            </p:cNvPr>
            <p:cNvGrpSpPr/>
            <p:nvPr/>
          </p:nvGrpSpPr>
          <p:grpSpPr>
            <a:xfrm>
              <a:off x="40833" y="36734"/>
              <a:ext cx="94944" cy="94944"/>
              <a:chOff x="0" y="0"/>
              <a:chExt cx="812800" cy="812800"/>
            </a:xfrm>
          </p:grpSpPr>
          <p:sp>
            <p:nvSpPr>
              <p:cNvPr id="81" name="Freeform 5">
                <a:extLst>
                  <a:ext uri="{FF2B5EF4-FFF2-40B4-BE49-F238E27FC236}">
                    <a16:creationId xmlns:a16="http://schemas.microsoft.com/office/drawing/2014/main" id="{476D0D2A-A383-7DF6-00D5-1D3D1DAEA5C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E8"/>
              </a:solidFill>
            </p:spPr>
            <p:txBody>
              <a:bodyPr/>
              <a:lstStyle/>
              <a:p>
                <a:endParaRPr lang="fr-FR" sz="1616"/>
              </a:p>
            </p:txBody>
          </p:sp>
          <p:sp>
            <p:nvSpPr>
              <p:cNvPr id="82" name="TextBox 6">
                <a:extLst>
                  <a:ext uri="{FF2B5EF4-FFF2-40B4-BE49-F238E27FC236}">
                    <a16:creationId xmlns:a16="http://schemas.microsoft.com/office/drawing/2014/main" id="{0ED5FD1C-1055-AA27-91A8-4F99EA9E9FA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5611" tIns="45611" rIns="45611" bIns="45611" rtlCol="0" anchor="ctr"/>
              <a:lstStyle/>
              <a:p>
                <a:pPr algn="ctr">
                  <a:lnSpc>
                    <a:spcPts val="1257"/>
                  </a:lnSpc>
                </a:pPr>
                <a:endParaRPr sz="1616"/>
              </a:p>
            </p:txBody>
          </p:sp>
        </p:grp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46466D39-14AD-1B87-5BC0-CE8BE4A68FD2}"/>
                </a:ext>
              </a:extLst>
            </p:cNvPr>
            <p:cNvSpPr/>
            <p:nvPr/>
          </p:nvSpPr>
          <p:spPr>
            <a:xfrm>
              <a:off x="37329" y="14527"/>
              <a:ext cx="101951" cy="110816"/>
            </a:xfrm>
            <a:custGeom>
              <a:avLst/>
              <a:gdLst/>
              <a:ahLst/>
              <a:cxnLst/>
              <a:rect l="l" t="t" r="r" b="b"/>
              <a:pathLst>
                <a:path w="101951" h="110816">
                  <a:moveTo>
                    <a:pt x="0" y="0"/>
                  </a:moveTo>
                  <a:lnTo>
                    <a:pt x="101951" y="0"/>
                  </a:lnTo>
                  <a:lnTo>
                    <a:pt x="101951" y="110816"/>
                  </a:lnTo>
                  <a:lnTo>
                    <a:pt x="0" y="110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616"/>
            </a:p>
          </p:txBody>
        </p:sp>
        <p:sp>
          <p:nvSpPr>
            <p:cNvPr id="80" name="TextBox 8">
              <a:extLst>
                <a:ext uri="{FF2B5EF4-FFF2-40B4-BE49-F238E27FC236}">
                  <a16:creationId xmlns:a16="http://schemas.microsoft.com/office/drawing/2014/main" id="{E2BC101E-FF13-91BB-37C7-7FDD766C1A43}"/>
                </a:ext>
              </a:extLst>
            </p:cNvPr>
            <p:cNvSpPr txBox="1"/>
            <p:nvPr/>
          </p:nvSpPr>
          <p:spPr>
            <a:xfrm>
              <a:off x="18428" y="130983"/>
              <a:ext cx="147361" cy="59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"/>
                </a:lnSpc>
              </a:pPr>
              <a:r>
                <a:rPr lang="en-US" sz="207" b="1" spc="-7" dirty="0">
                  <a:solidFill>
                    <a:srgbClr val="FFFFFF"/>
                  </a:solidFill>
                  <a:latin typeface="Inter Heavy"/>
                  <a:ea typeface="Inter Heavy"/>
                  <a:cs typeface="Inter Heavy"/>
                  <a:sym typeface="Inter Heavy"/>
                </a:rPr>
                <a:t>LOCAL</a:t>
              </a:r>
            </a:p>
          </p:txBody>
        </p:sp>
      </p:grpSp>
      <p:grpSp>
        <p:nvGrpSpPr>
          <p:cNvPr id="83" name="Group 194">
            <a:extLst>
              <a:ext uri="{FF2B5EF4-FFF2-40B4-BE49-F238E27FC236}">
                <a16:creationId xmlns:a16="http://schemas.microsoft.com/office/drawing/2014/main" id="{87D434F4-3B7E-B7F0-A8CA-6B960F1D79C1}"/>
              </a:ext>
            </a:extLst>
          </p:cNvPr>
          <p:cNvGrpSpPr>
            <a:grpSpLocks noChangeAspect="1"/>
          </p:cNvGrpSpPr>
          <p:nvPr/>
        </p:nvGrpSpPr>
        <p:grpSpPr>
          <a:xfrm>
            <a:off x="1310279" y="1646516"/>
            <a:ext cx="758642" cy="172419"/>
            <a:chOff x="0" y="0"/>
            <a:chExt cx="2982925" cy="677938"/>
          </a:xfrm>
        </p:grpSpPr>
        <p:sp>
          <p:nvSpPr>
            <p:cNvPr id="84" name="Freeform 195">
              <a:extLst>
                <a:ext uri="{FF2B5EF4-FFF2-40B4-BE49-F238E27FC236}">
                  <a16:creationId xmlns:a16="http://schemas.microsoft.com/office/drawing/2014/main" id="{B7E4E5CC-9228-EC9B-FEF5-FA8F3D1B14DB}"/>
                </a:ext>
              </a:extLst>
            </p:cNvPr>
            <p:cNvSpPr/>
            <p:nvPr/>
          </p:nvSpPr>
          <p:spPr>
            <a:xfrm>
              <a:off x="0" y="0"/>
              <a:ext cx="2982976" cy="677926"/>
            </a:xfrm>
            <a:custGeom>
              <a:avLst/>
              <a:gdLst/>
              <a:ahLst/>
              <a:cxnLst/>
              <a:rect l="l" t="t" r="r" b="b"/>
              <a:pathLst>
                <a:path w="2982976" h="677926">
                  <a:moveTo>
                    <a:pt x="0" y="0"/>
                  </a:moveTo>
                  <a:lnTo>
                    <a:pt x="2982976" y="0"/>
                  </a:lnTo>
                  <a:lnTo>
                    <a:pt x="2982976" y="677926"/>
                  </a:lnTo>
                  <a:lnTo>
                    <a:pt x="0" y="67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152" r="1" b="-2154"/>
              </a:stretch>
            </a:blipFill>
          </p:spPr>
        </p:sp>
      </p:grpSp>
      <p:grpSp>
        <p:nvGrpSpPr>
          <p:cNvPr id="85" name="Group 194">
            <a:extLst>
              <a:ext uri="{FF2B5EF4-FFF2-40B4-BE49-F238E27FC236}">
                <a16:creationId xmlns:a16="http://schemas.microsoft.com/office/drawing/2014/main" id="{AEFB2BFD-C7C5-8188-23E5-0355E9116145}"/>
              </a:ext>
            </a:extLst>
          </p:cNvPr>
          <p:cNvGrpSpPr>
            <a:grpSpLocks noChangeAspect="1"/>
          </p:cNvGrpSpPr>
          <p:nvPr/>
        </p:nvGrpSpPr>
        <p:grpSpPr>
          <a:xfrm>
            <a:off x="8263245" y="1610341"/>
            <a:ext cx="758642" cy="172419"/>
            <a:chOff x="0" y="0"/>
            <a:chExt cx="2982925" cy="677938"/>
          </a:xfrm>
        </p:grpSpPr>
        <p:sp>
          <p:nvSpPr>
            <p:cNvPr id="86" name="Freeform 195">
              <a:extLst>
                <a:ext uri="{FF2B5EF4-FFF2-40B4-BE49-F238E27FC236}">
                  <a16:creationId xmlns:a16="http://schemas.microsoft.com/office/drawing/2014/main" id="{75E1AFC3-0B73-C5FE-C5B1-3E97CCB5F058}"/>
                </a:ext>
              </a:extLst>
            </p:cNvPr>
            <p:cNvSpPr/>
            <p:nvPr/>
          </p:nvSpPr>
          <p:spPr>
            <a:xfrm>
              <a:off x="0" y="0"/>
              <a:ext cx="2982976" cy="677926"/>
            </a:xfrm>
            <a:custGeom>
              <a:avLst/>
              <a:gdLst/>
              <a:ahLst/>
              <a:cxnLst/>
              <a:rect l="l" t="t" r="r" b="b"/>
              <a:pathLst>
                <a:path w="2982976" h="677926">
                  <a:moveTo>
                    <a:pt x="0" y="0"/>
                  </a:moveTo>
                  <a:lnTo>
                    <a:pt x="2982976" y="0"/>
                  </a:lnTo>
                  <a:lnTo>
                    <a:pt x="2982976" y="677926"/>
                  </a:lnTo>
                  <a:lnTo>
                    <a:pt x="0" y="67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152" r="1" b="-2154"/>
              </a:stretch>
            </a:blipFill>
          </p:spPr>
        </p:sp>
      </p:grpSp>
      <p:grpSp>
        <p:nvGrpSpPr>
          <p:cNvPr id="87" name="Group 194">
            <a:extLst>
              <a:ext uri="{FF2B5EF4-FFF2-40B4-BE49-F238E27FC236}">
                <a16:creationId xmlns:a16="http://schemas.microsoft.com/office/drawing/2014/main" id="{BF36DF38-8497-F1F8-C55C-A751AA132FFC}"/>
              </a:ext>
            </a:extLst>
          </p:cNvPr>
          <p:cNvGrpSpPr>
            <a:grpSpLocks noChangeAspect="1"/>
          </p:cNvGrpSpPr>
          <p:nvPr/>
        </p:nvGrpSpPr>
        <p:grpSpPr>
          <a:xfrm>
            <a:off x="1310279" y="3968487"/>
            <a:ext cx="758642" cy="172419"/>
            <a:chOff x="0" y="0"/>
            <a:chExt cx="2982925" cy="677938"/>
          </a:xfrm>
        </p:grpSpPr>
        <p:sp>
          <p:nvSpPr>
            <p:cNvPr id="88" name="Freeform 195">
              <a:extLst>
                <a:ext uri="{FF2B5EF4-FFF2-40B4-BE49-F238E27FC236}">
                  <a16:creationId xmlns:a16="http://schemas.microsoft.com/office/drawing/2014/main" id="{6FA9BA00-D633-4195-7BE1-7250415CF64D}"/>
                </a:ext>
              </a:extLst>
            </p:cNvPr>
            <p:cNvSpPr/>
            <p:nvPr/>
          </p:nvSpPr>
          <p:spPr>
            <a:xfrm>
              <a:off x="0" y="0"/>
              <a:ext cx="2982976" cy="677926"/>
            </a:xfrm>
            <a:custGeom>
              <a:avLst/>
              <a:gdLst/>
              <a:ahLst/>
              <a:cxnLst/>
              <a:rect l="l" t="t" r="r" b="b"/>
              <a:pathLst>
                <a:path w="2982976" h="677926">
                  <a:moveTo>
                    <a:pt x="0" y="0"/>
                  </a:moveTo>
                  <a:lnTo>
                    <a:pt x="2982976" y="0"/>
                  </a:lnTo>
                  <a:lnTo>
                    <a:pt x="2982976" y="677926"/>
                  </a:lnTo>
                  <a:lnTo>
                    <a:pt x="0" y="67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152" r="1" b="-2154"/>
              </a:stretch>
            </a:blipFill>
          </p:spPr>
        </p:sp>
      </p:grpSp>
      <p:grpSp>
        <p:nvGrpSpPr>
          <p:cNvPr id="89" name="Group 194">
            <a:extLst>
              <a:ext uri="{FF2B5EF4-FFF2-40B4-BE49-F238E27FC236}">
                <a16:creationId xmlns:a16="http://schemas.microsoft.com/office/drawing/2014/main" id="{4AB1E950-8B60-E70F-85B4-F84402CA39EE}"/>
              </a:ext>
            </a:extLst>
          </p:cNvPr>
          <p:cNvGrpSpPr>
            <a:grpSpLocks noChangeAspect="1"/>
          </p:cNvGrpSpPr>
          <p:nvPr/>
        </p:nvGrpSpPr>
        <p:grpSpPr>
          <a:xfrm>
            <a:off x="10677440" y="3929550"/>
            <a:ext cx="758642" cy="172419"/>
            <a:chOff x="0" y="0"/>
            <a:chExt cx="2982925" cy="677938"/>
          </a:xfrm>
        </p:grpSpPr>
        <p:sp>
          <p:nvSpPr>
            <p:cNvPr id="90" name="Freeform 195">
              <a:extLst>
                <a:ext uri="{FF2B5EF4-FFF2-40B4-BE49-F238E27FC236}">
                  <a16:creationId xmlns:a16="http://schemas.microsoft.com/office/drawing/2014/main" id="{9BF2D510-890C-D79A-90A4-422DCBA74F6B}"/>
                </a:ext>
              </a:extLst>
            </p:cNvPr>
            <p:cNvSpPr/>
            <p:nvPr/>
          </p:nvSpPr>
          <p:spPr>
            <a:xfrm>
              <a:off x="0" y="0"/>
              <a:ext cx="2982976" cy="677926"/>
            </a:xfrm>
            <a:custGeom>
              <a:avLst/>
              <a:gdLst/>
              <a:ahLst/>
              <a:cxnLst/>
              <a:rect l="l" t="t" r="r" b="b"/>
              <a:pathLst>
                <a:path w="2982976" h="677926">
                  <a:moveTo>
                    <a:pt x="0" y="0"/>
                  </a:moveTo>
                  <a:lnTo>
                    <a:pt x="2982976" y="0"/>
                  </a:lnTo>
                  <a:lnTo>
                    <a:pt x="2982976" y="677926"/>
                  </a:lnTo>
                  <a:lnTo>
                    <a:pt x="0" y="6779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2152" r="1" b="-2154"/>
              </a:stretch>
            </a:blipFill>
          </p:spPr>
        </p:sp>
      </p:grpSp>
      <p:sp>
        <p:nvSpPr>
          <p:cNvPr id="91" name="TextBox 27">
            <a:extLst>
              <a:ext uri="{FF2B5EF4-FFF2-40B4-BE49-F238E27FC236}">
                <a16:creationId xmlns:a16="http://schemas.microsoft.com/office/drawing/2014/main" id="{9AA49057-A6E1-80E1-B02C-89B905AB5ACB}"/>
              </a:ext>
            </a:extLst>
          </p:cNvPr>
          <p:cNvSpPr txBox="1"/>
          <p:nvPr/>
        </p:nvSpPr>
        <p:spPr>
          <a:xfrm>
            <a:off x="3124200" y="3602272"/>
            <a:ext cx="2160000" cy="1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6"/>
              </a:lnSpc>
            </a:pPr>
            <a:r>
              <a:rPr lang="en-US" sz="1400" dirty="0">
                <a:latin typeface="Inter"/>
                <a:ea typeface="Inter"/>
                <a:cs typeface="Inter"/>
                <a:sym typeface="Inter"/>
              </a:rPr>
              <a:t>MENU MODIFIÉ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384</TotalTime>
  <Words>325</Words>
  <Application>Microsoft Office PowerPoint</Application>
  <PresentationFormat>A3 (297 x 420 mm)</PresentationFormat>
  <Paragraphs>63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Inter Light</vt:lpstr>
      <vt:lpstr>Interstate Regular</vt:lpstr>
      <vt:lpstr>Inter Bold</vt:lpstr>
      <vt:lpstr>Inter Heavy</vt:lpstr>
      <vt:lpstr>Inter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menus</dc:title>
  <dc:creator>Clementine MORISSEAU</dc:creator>
  <cp:lastModifiedBy>Léo Pometti</cp:lastModifiedBy>
  <cp:revision>32</cp:revision>
  <cp:lastPrinted>2025-10-20T09:40:10Z</cp:lastPrinted>
  <dcterms:created xsi:type="dcterms:W3CDTF">2006-08-16T00:00:00Z</dcterms:created>
  <dcterms:modified xsi:type="dcterms:W3CDTF">2025-11-28T09:23:46Z</dcterms:modified>
  <dc:identifier>DAGv9I04jsE</dc:identifier>
</cp:coreProperties>
</file>